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67" r:id="rId4"/>
    <p:sldId id="268" r:id="rId5"/>
    <p:sldId id="259" r:id="rId6"/>
    <p:sldId id="264" r:id="rId7"/>
    <p:sldId id="258" r:id="rId8"/>
    <p:sldId id="277" r:id="rId9"/>
    <p:sldId id="261" r:id="rId10"/>
    <p:sldId id="269" r:id="rId11"/>
    <p:sldId id="270" r:id="rId12"/>
    <p:sldId id="262" r:id="rId13"/>
    <p:sldId id="272" r:id="rId14"/>
    <p:sldId id="278" r:id="rId15"/>
    <p:sldId id="260" r:id="rId16"/>
    <p:sldId id="273" r:id="rId17"/>
    <p:sldId id="279" r:id="rId18"/>
    <p:sldId id="274" r:id="rId1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CC"/>
    <a:srgbClr val="9966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Estilo Claro 1 - Ênfase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Estilo Claro 1 - Ênfase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DBED569-4797-4DF1-A0F4-6AAB3CD982D8}" styleName="Estilo Claro 3 - Ênfas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0221" autoAdjust="0"/>
  </p:normalViewPr>
  <p:slideViewPr>
    <p:cSldViewPr snapToGrid="0">
      <p:cViewPr varScale="1">
        <p:scale>
          <a:sx n="65" d="100"/>
          <a:sy n="65" d="100"/>
        </p:scale>
        <p:origin x="9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0667090257678349"/>
          <c:y val="0.10096720857758701"/>
          <c:w val="0.81694687337961036"/>
          <c:h val="0.79325717881470204"/>
        </c:manualLayout>
      </c:layout>
      <c:pie3DChart>
        <c:varyColors val="1"/>
        <c:ser>
          <c:idx val="0"/>
          <c:order val="0"/>
          <c:tx>
            <c:strRef>
              <c:f>Planilha1!$B$1</c:f>
              <c:strCache>
                <c:ptCount val="1"/>
                <c:pt idx="0">
                  <c:v>Vendas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4833-4E87-A2A4-4F668672D832}"/>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4833-4E87-A2A4-4F668672D832}"/>
              </c:ext>
            </c:extLst>
          </c:dPt>
          <c:dPt>
            <c:idx val="2"/>
            <c:bubble3D val="0"/>
            <c:spPr>
              <a:solidFill>
                <a:srgbClr val="FF66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4833-4E87-A2A4-4F668672D832}"/>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4833-4E87-A2A4-4F668672D832}"/>
              </c:ext>
            </c:extLst>
          </c:dPt>
          <c:dPt>
            <c:idx val="4"/>
            <c:bubble3D val="0"/>
            <c:spPr>
              <a:solidFill>
                <a:srgbClr val="9966FF"/>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833-4E87-A2A4-4F668672D832}"/>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A-4833-4E87-A2A4-4F668672D832}"/>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4833-4E87-A2A4-4F668672D832}"/>
              </c:ext>
            </c:extLst>
          </c:dPt>
          <c:dPt>
            <c:idx val="7"/>
            <c:bubble3D val="0"/>
            <c:spPr>
              <a:solidFill>
                <a:srgbClr val="CC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4833-4E87-A2A4-4F668672D832}"/>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8-4833-4E87-A2A4-4F668672D832}"/>
                </c:ext>
              </c:extLst>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9-4833-4E87-A2A4-4F668672D832}"/>
                </c:ext>
              </c:extLst>
            </c:dLbl>
            <c:dLbl>
              <c:idx val="2"/>
              <c:layout>
                <c:manualLayout>
                  <c:x val="0"/>
                  <c:y val="2.4132578895135526E-2"/>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02EE5C69-02C9-4CDA-B51F-752FA0720FE3}" type="CATEGORYNAME">
                      <a:rPr lang="en-US">
                        <a:solidFill>
                          <a:srgbClr val="FF66CC"/>
                        </a:solidFill>
                      </a:rPr>
                      <a:pPr>
                        <a:defRPr sz="1600">
                          <a:solidFill>
                            <a:schemeClr val="accent1"/>
                          </a:solidFill>
                        </a:defRPr>
                      </a:pPr>
                      <a:t>[NOME DA CATEGORIA]</a:t>
                    </a:fld>
                    <a:r>
                      <a:rPr lang="en-US" baseline="0" dirty="0">
                        <a:solidFill>
                          <a:srgbClr val="FF66CC"/>
                        </a:solidFill>
                      </a:rPr>
                      <a:t>
</a:t>
                    </a:r>
                    <a:fld id="{68C90410-4776-4A04-AB00-AE3AB64DB8BA}" type="PERCENTAGE">
                      <a:rPr lang="en-US" baseline="0">
                        <a:solidFill>
                          <a:srgbClr val="FF66CC"/>
                        </a:solidFill>
                      </a:rPr>
                      <a:pPr>
                        <a:defRPr sz="1600">
                          <a:solidFill>
                            <a:schemeClr val="accent1"/>
                          </a:solidFill>
                        </a:defRPr>
                      </a:pPr>
                      <a:t>[PORCENTAGEM]</a:t>
                    </a:fld>
                    <a:endParaRPr lang="en-US" baseline="0" dirty="0">
                      <a:solidFill>
                        <a:srgbClr val="FF66CC"/>
                      </a:solidFill>
                    </a:endParaRPr>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4833-4E87-A2A4-4F668672D832}"/>
                </c:ext>
              </c:extLst>
            </c:dLbl>
            <c:dLbl>
              <c:idx val="3"/>
              <c:layout>
                <c:manualLayout>
                  <c:x val="-1.6905812743226136E-2"/>
                  <c:y val="3.9848985824294858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4"/>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4833-4E87-A2A4-4F668672D832}"/>
                </c:ext>
              </c:extLst>
            </c:dLbl>
            <c:dLbl>
              <c:idx val="4"/>
              <c:layout>
                <c:manualLayout>
                  <c:x val="-3.7455906024008744E-2"/>
                  <c:y val="-2.966255226299774E-2"/>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C6B1E1DD-0CC8-425B-8F2B-836050DDE86E}" type="CATEGORYNAME">
                      <a:rPr lang="en-US">
                        <a:solidFill>
                          <a:srgbClr val="9966FF"/>
                        </a:solidFill>
                      </a:rPr>
                      <a:pPr>
                        <a:defRPr sz="1600">
                          <a:solidFill>
                            <a:schemeClr val="accent1"/>
                          </a:solidFill>
                        </a:defRPr>
                      </a:pPr>
                      <a:t>[NOME DA CATEGORIA]</a:t>
                    </a:fld>
                    <a:r>
                      <a:rPr lang="en-US" baseline="0" dirty="0">
                        <a:solidFill>
                          <a:srgbClr val="9966FF"/>
                        </a:solidFill>
                      </a:rPr>
                      <a:t>
</a:t>
                    </a:r>
                    <a:fld id="{E6AE82A9-6610-4560-969D-3A2F61BB0123}" type="PERCENTAGE">
                      <a:rPr lang="en-US" baseline="0">
                        <a:solidFill>
                          <a:srgbClr val="9966FF"/>
                        </a:solidFill>
                      </a:rPr>
                      <a:pPr>
                        <a:defRPr sz="1600">
                          <a:solidFill>
                            <a:schemeClr val="accent1"/>
                          </a:solidFill>
                        </a:defRPr>
                      </a:pPr>
                      <a:t>[PORCENTAGEM]</a:t>
                    </a:fld>
                    <a:endParaRPr lang="en-US" baseline="0" dirty="0">
                      <a:solidFill>
                        <a:srgbClr val="9966FF"/>
                      </a:solidFill>
                    </a:endParaRPr>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833-4E87-A2A4-4F668672D832}"/>
                </c:ext>
              </c:extLst>
            </c:dLbl>
            <c:dLbl>
              <c:idx val="5"/>
              <c:layout>
                <c:manualLayout>
                  <c:x val="0"/>
                  <c:y val="-0.1346353128434743"/>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6"/>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A-4833-4E87-A2A4-4F668672D832}"/>
                </c:ext>
              </c:extLst>
            </c:dLbl>
            <c:dLbl>
              <c:idx val="6"/>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lumMod val="60000"/>
                        </a:schemeClr>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B-4833-4E87-A2A4-4F668672D832}"/>
                </c:ext>
              </c:extLst>
            </c:dLbl>
            <c:dLbl>
              <c:idx val="7"/>
              <c:layout>
                <c:manualLayout>
                  <c:x val="4.3941615898407005E-2"/>
                  <c:y val="-7.0221140450054459E-3"/>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21D9AFE3-D072-4B35-A758-CC54CFA655C6}" type="CATEGORYNAME">
                      <a:rPr lang="en-US">
                        <a:solidFill>
                          <a:srgbClr val="CC0000"/>
                        </a:solidFill>
                      </a:rPr>
                      <a:pPr>
                        <a:defRPr sz="1600">
                          <a:solidFill>
                            <a:schemeClr val="accent1"/>
                          </a:solidFill>
                        </a:defRPr>
                      </a:pPr>
                      <a:t>[NOME DA CATEGORIA]</a:t>
                    </a:fld>
                    <a:r>
                      <a:rPr lang="en-US" baseline="0" dirty="0"/>
                      <a:t>
</a:t>
                    </a:r>
                    <a:fld id="{5C375FC4-D640-4EFE-9A4C-51DA18487DB9}" type="PERCENTAGE">
                      <a:rPr lang="en-US" baseline="0">
                        <a:solidFill>
                          <a:srgbClr val="CC0000"/>
                        </a:solidFill>
                      </a:rPr>
                      <a:pPr>
                        <a:defRPr sz="1600">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4833-4E87-A2A4-4F668672D832}"/>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Planilha1!$A$2:$A$9</c:f>
              <c:strCache>
                <c:ptCount val="8"/>
                <c:pt idx="0">
                  <c:v>Hydroelectric</c:v>
                </c:pt>
                <c:pt idx="1">
                  <c:v>Natural gas</c:v>
                </c:pt>
                <c:pt idx="2">
                  <c:v>Oil products</c:v>
                </c:pt>
                <c:pt idx="3">
                  <c:v>Nuclear</c:v>
                </c:pt>
                <c:pt idx="4">
                  <c:v>Coal</c:v>
                </c:pt>
                <c:pt idx="5">
                  <c:v>Wood and charcoal</c:v>
                </c:pt>
                <c:pt idx="6">
                  <c:v>Sugarcane products</c:v>
                </c:pt>
                <c:pt idx="7">
                  <c:v>Others</c:v>
                </c:pt>
              </c:strCache>
            </c:strRef>
          </c:cat>
          <c:val>
            <c:numRef>
              <c:f>Planilha1!$B$2:$B$9</c:f>
              <c:numCache>
                <c:formatCode>General</c:formatCode>
                <c:ptCount val="8"/>
                <c:pt idx="0">
                  <c:v>12.6</c:v>
                </c:pt>
                <c:pt idx="1">
                  <c:v>12.3</c:v>
                </c:pt>
                <c:pt idx="2">
                  <c:v>36.5</c:v>
                </c:pt>
                <c:pt idx="3">
                  <c:v>1.5</c:v>
                </c:pt>
                <c:pt idx="4">
                  <c:v>5.5</c:v>
                </c:pt>
                <c:pt idx="5">
                  <c:v>8</c:v>
                </c:pt>
                <c:pt idx="6">
                  <c:v>17.5</c:v>
                </c:pt>
                <c:pt idx="7">
                  <c:v>6.1</c:v>
                </c:pt>
              </c:numCache>
            </c:numRef>
          </c:val>
          <c:extLst>
            <c:ext xmlns:c16="http://schemas.microsoft.com/office/drawing/2014/chart" uri="{C3380CC4-5D6E-409C-BE32-E72D297353CC}">
              <c16:uniqueId val="{00000000-4833-4E87-A2A4-4F668672D832}"/>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Planilha1!$B$1</c:f>
              <c:strCache>
                <c:ptCount val="1"/>
                <c:pt idx="0">
                  <c:v>Vendas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B90A-4319-875D-C90EEFC59ED0}"/>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B90A-4319-875D-C90EEFC59ED0}"/>
              </c:ext>
            </c:extLst>
          </c:dPt>
          <c:dPt>
            <c:idx val="2"/>
            <c:bubble3D val="0"/>
            <c:spPr>
              <a:solidFill>
                <a:srgbClr val="CC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B90A-4319-875D-C90EEFC59ED0}"/>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B90A-4319-875D-C90EEFC59ED0}"/>
              </c:ext>
            </c:extLst>
          </c:dPt>
          <c:dPt>
            <c:idx val="4"/>
            <c:bubble3D val="0"/>
            <c:spPr>
              <a:solidFill>
                <a:srgbClr val="FF66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B90A-4319-875D-C90EEFC59ED0}"/>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B90A-4319-875D-C90EEFC59ED0}"/>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B90A-4319-875D-C90EEFC59ED0}"/>
              </c:ext>
            </c:extLst>
          </c:dPt>
          <c:dPt>
            <c:idx val="7"/>
            <c:bubble3D val="0"/>
            <c:spPr>
              <a:solidFill>
                <a:schemeClr val="accent2">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B90A-4319-875D-C90EEFC59ED0}"/>
              </c:ext>
            </c:extLst>
          </c:dPt>
          <c:dPt>
            <c:idx val="8"/>
            <c:bubble3D val="0"/>
            <c:spPr>
              <a:solidFill>
                <a:srgbClr val="9966FF"/>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B90A-4319-875D-C90EEFC59ED0}"/>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5-B90A-4319-875D-C90EEFC59ED0}"/>
                </c:ext>
              </c:extLst>
            </c:dLbl>
            <c:dLbl>
              <c:idx val="1"/>
              <c:layout>
                <c:manualLayout>
                  <c:x val="-1.1458200967217994E-16"/>
                  <c:y val="-7.265624553049671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B90A-4319-875D-C90EEFC59ED0}"/>
                </c:ext>
              </c:extLst>
            </c:dLbl>
            <c:dLbl>
              <c:idx val="2"/>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035FAA7D-F229-47EF-9F90-C8306F24292A}" type="CATEGORYNAME">
                      <a:rPr lang="en-US" smtClean="0">
                        <a:solidFill>
                          <a:srgbClr val="CC0000"/>
                        </a:solidFill>
                      </a:rPr>
                      <a:pPr>
                        <a:defRPr>
                          <a:solidFill>
                            <a:schemeClr val="accent1"/>
                          </a:solidFill>
                        </a:defRPr>
                      </a:pPr>
                      <a:t>[NOME DA CATEGORIA]</a:t>
                    </a:fld>
                    <a:r>
                      <a:rPr lang="en-US" baseline="0" dirty="0"/>
                      <a:t>
</a:t>
                    </a:r>
                    <a:fld id="{EE3A4EB8-55C7-4AAE-B4D8-7A80A524A61D}" type="PERCENTAGE">
                      <a:rPr lang="en-US" baseline="0">
                        <a:solidFill>
                          <a:srgbClr val="CC0000"/>
                        </a:solidFill>
                      </a:rPr>
                      <a:pPr>
                        <a:defRPr>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90A-4319-875D-C90EEFC59ED0}"/>
                </c:ext>
              </c:extLst>
            </c:dLbl>
            <c:dLbl>
              <c:idx val="3"/>
              <c:layout>
                <c:manualLayout>
                  <c:x val="1.7187500000000001E-2"/>
                  <c:y val="6.5624995963029287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B90A-4319-875D-C90EEFC59ED0}"/>
                </c:ext>
              </c:extLst>
            </c:dLbl>
            <c:dLbl>
              <c:idx val="4"/>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5F60E3F2-E9D4-42FD-8BF1-41AA24181379}" type="CATEGORYNAME">
                      <a:rPr lang="en-US">
                        <a:solidFill>
                          <a:srgbClr val="FF66CC"/>
                        </a:solidFill>
                      </a:rPr>
                      <a:pPr>
                        <a:defRPr>
                          <a:solidFill>
                            <a:schemeClr val="accent1"/>
                          </a:solidFill>
                        </a:defRPr>
                      </a:pPr>
                      <a:t>[NOME DA CATEGORIA]</a:t>
                    </a:fld>
                    <a:r>
                      <a:rPr lang="en-US" baseline="0" dirty="0">
                        <a:solidFill>
                          <a:srgbClr val="FF66CC"/>
                        </a:solidFill>
                      </a:rPr>
                      <a:t>
</a:t>
                    </a:r>
                    <a:fld id="{69B68FE2-657C-4084-938D-893475511172}" type="PERCENTAGE">
                      <a:rPr lang="en-US" baseline="0">
                        <a:solidFill>
                          <a:srgbClr val="FF66CC"/>
                        </a:solidFill>
                      </a:rPr>
                      <a:pPr>
                        <a:defRPr>
                          <a:solidFill>
                            <a:schemeClr val="accent1"/>
                          </a:solidFill>
                        </a:defRPr>
                      </a:pPr>
                      <a:t>[PORCENTAGEM]</a:t>
                    </a:fld>
                    <a:endParaRPr lang="en-US" baseline="0" dirty="0">
                      <a:solidFill>
                        <a:srgbClr val="FF66CC"/>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90A-4319-875D-C90EEFC59ED0}"/>
                </c:ext>
              </c:extLst>
            </c:dLbl>
            <c:dLbl>
              <c:idx val="5"/>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7-B90A-4319-875D-C90EEFC59ED0}"/>
                </c:ext>
              </c:extLst>
            </c:dLbl>
            <c:dLbl>
              <c:idx val="6"/>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4-B90A-4319-875D-C90EEFC59ED0}"/>
                </c:ext>
              </c:extLst>
            </c:dLbl>
            <c:dLbl>
              <c:idx val="7"/>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lumMod val="60000"/>
                        </a:schemeClr>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8-B90A-4319-875D-C90EEFC59ED0}"/>
                </c:ext>
              </c:extLst>
            </c:dLbl>
            <c:dLbl>
              <c:idx val="8"/>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79B1B34F-C249-490A-BB61-0ECDFDF62198}" type="CATEGORYNAME">
                      <a:rPr lang="en-US">
                        <a:solidFill>
                          <a:srgbClr val="9966FF"/>
                        </a:solidFill>
                      </a:rPr>
                      <a:pPr>
                        <a:defRPr>
                          <a:solidFill>
                            <a:schemeClr val="accent1"/>
                          </a:solidFill>
                        </a:defRPr>
                      </a:pPr>
                      <a:t>[NOME DA CATEGORIA]</a:t>
                    </a:fld>
                    <a:r>
                      <a:rPr lang="en-US" baseline="0" dirty="0"/>
                      <a:t>
</a:t>
                    </a:r>
                    <a:fld id="{B9E3ADDA-9116-4536-AC1C-2D4469A2FC21}" type="PERCENTAGE">
                      <a:rPr lang="en-US" baseline="0">
                        <a:solidFill>
                          <a:srgbClr val="9966FF"/>
                        </a:solidFill>
                      </a:rPr>
                      <a:pPr>
                        <a:defRPr>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90A-4319-875D-C90EEFC59ED0}"/>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Planilha1!$A$2:$A$10</c:f>
              <c:strCache>
                <c:ptCount val="9"/>
                <c:pt idx="0">
                  <c:v>Waste incineration</c:v>
                </c:pt>
                <c:pt idx="1">
                  <c:v>Metal industry</c:v>
                </c:pt>
                <c:pt idx="2">
                  <c:v>Power generation</c:v>
                </c:pt>
                <c:pt idx="3">
                  <c:v>Mineral products</c:v>
                </c:pt>
                <c:pt idx="4">
                  <c:v>Transport</c:v>
                </c:pt>
                <c:pt idx="5">
                  <c:v>Open burning</c:v>
                </c:pt>
                <c:pt idx="6">
                  <c:v>Chemicals and consumer goods</c:v>
                </c:pt>
                <c:pt idx="7">
                  <c:v>Miscellaneous</c:v>
                </c:pt>
                <c:pt idx="8">
                  <c:v>Disposal</c:v>
                </c:pt>
              </c:strCache>
            </c:strRef>
          </c:cat>
          <c:val>
            <c:numRef>
              <c:f>Planilha1!$B$2:$B$10</c:f>
              <c:numCache>
                <c:formatCode>General</c:formatCode>
                <c:ptCount val="9"/>
                <c:pt idx="0">
                  <c:v>5</c:v>
                </c:pt>
                <c:pt idx="1">
                  <c:v>38.200000000000003</c:v>
                </c:pt>
                <c:pt idx="2">
                  <c:v>2.4</c:v>
                </c:pt>
                <c:pt idx="3">
                  <c:v>3.2</c:v>
                </c:pt>
                <c:pt idx="4">
                  <c:v>0.4</c:v>
                </c:pt>
                <c:pt idx="5">
                  <c:v>22.8</c:v>
                </c:pt>
                <c:pt idx="6">
                  <c:v>17.5</c:v>
                </c:pt>
                <c:pt idx="7">
                  <c:v>0.2</c:v>
                </c:pt>
                <c:pt idx="8">
                  <c:v>10.4</c:v>
                </c:pt>
              </c:numCache>
            </c:numRef>
          </c:val>
          <c:extLst>
            <c:ext xmlns:c16="http://schemas.microsoft.com/office/drawing/2014/chart" uri="{C3380CC4-5D6E-409C-BE32-E72D297353CC}">
              <c16:uniqueId val="{00000000-B90A-4319-875D-C90EEFC59ED0}"/>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9938176833890806"/>
          <c:y val="0.19500961072505907"/>
          <c:w val="0.77171656778742226"/>
          <c:h val="0.75511051091694237"/>
        </c:manualLayout>
      </c:layout>
      <c:pie3DChart>
        <c:varyColors val="1"/>
        <c:ser>
          <c:idx val="0"/>
          <c:order val="0"/>
          <c:tx>
            <c:strRef>
              <c:f>Planilha1!$B$1</c:f>
              <c:strCache>
                <c:ptCount val="1"/>
                <c:pt idx="0">
                  <c:v>Coluna1</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C0A4-401A-B30D-13DFAE1BDC27}"/>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C0A4-401A-B30D-13DFAE1BDC27}"/>
              </c:ext>
            </c:extLst>
          </c:dPt>
          <c:dPt>
            <c:idx val="2"/>
            <c:bubble3D val="0"/>
            <c:spPr>
              <a:solidFill>
                <a:srgbClr val="9966FF"/>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C0A4-401A-B30D-13DFAE1BDC27}"/>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C0A4-401A-B30D-13DFAE1BDC27}"/>
              </c:ext>
            </c:extLst>
          </c:dPt>
          <c:dPt>
            <c:idx val="4"/>
            <c:bubble3D val="0"/>
            <c:spPr>
              <a:solidFill>
                <a:schemeClr val="accent5"/>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C0A4-401A-B30D-13DFAE1BDC27}"/>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C0A4-401A-B30D-13DFAE1BDC27}"/>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C0A4-401A-B30D-13DFAE1BDC27}"/>
              </c:ext>
            </c:extLst>
          </c:dPt>
          <c:dPt>
            <c:idx val="7"/>
            <c:bubble3D val="0"/>
            <c:spPr>
              <a:solidFill>
                <a:srgbClr val="FF66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C0A4-401A-B30D-13DFAE1BDC27}"/>
              </c:ext>
            </c:extLst>
          </c:dPt>
          <c:dPt>
            <c:idx val="8"/>
            <c:bubble3D val="0"/>
            <c:spPr>
              <a:solidFill>
                <a:srgbClr val="92D05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C0A4-401A-B30D-13DFAE1BDC27}"/>
              </c:ext>
            </c:extLst>
          </c:dPt>
          <c:dPt>
            <c:idx val="9"/>
            <c:bubble3D val="0"/>
            <c:spPr>
              <a:solidFill>
                <a:schemeClr val="accent4">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A-C0A4-401A-B30D-13DFAE1BDC27}"/>
              </c:ext>
            </c:extLst>
          </c:dPt>
          <c:dPt>
            <c:idx val="10"/>
            <c:bubble3D val="0"/>
            <c:spPr>
              <a:solidFill>
                <a:srgbClr val="CC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C0A4-401A-B30D-13DFAE1BDC27}"/>
              </c:ext>
            </c:extLst>
          </c:dPt>
          <c:dLbls>
            <c:dLbl>
              <c:idx val="0"/>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1-C0A4-401A-B30D-13DFAE1BDC27}"/>
                </c:ext>
              </c:extLst>
            </c:dLbl>
            <c:dLbl>
              <c:idx val="1"/>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2-C0A4-401A-B30D-13DFAE1BDC27}"/>
                </c:ext>
              </c:extLst>
            </c:dLbl>
            <c:dLbl>
              <c:idx val="2"/>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F657743F-D7D3-40AC-BEA6-3120E0C04627}" type="CATEGORYNAME">
                      <a:rPr lang="en-US">
                        <a:solidFill>
                          <a:srgbClr val="9966FF"/>
                        </a:solidFill>
                      </a:rPr>
                      <a:pPr>
                        <a:defRPr>
                          <a:solidFill>
                            <a:schemeClr val="accent1"/>
                          </a:solidFill>
                        </a:defRPr>
                      </a:pPr>
                      <a:t>[NOME DA CATEGORIA]</a:t>
                    </a:fld>
                    <a:r>
                      <a:rPr lang="en-US" baseline="0" dirty="0"/>
                      <a:t>
</a:t>
                    </a:r>
                    <a:fld id="{D9918A3E-8BF2-429A-B0F7-715A877EAE7A}" type="PERCENTAGE">
                      <a:rPr lang="en-US" baseline="0">
                        <a:solidFill>
                          <a:srgbClr val="9966FF"/>
                        </a:solidFill>
                      </a:rPr>
                      <a:pPr>
                        <a:defRPr>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0A4-401A-B30D-13DFAE1BDC27}"/>
                </c:ext>
              </c:extLst>
            </c:dLbl>
            <c:dLbl>
              <c:idx val="3"/>
              <c:layout>
                <c:manualLayout>
                  <c:x val="0"/>
                  <c:y val="-0.111476461093539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C0A4-401A-B30D-13DFAE1BDC27}"/>
                </c:ext>
              </c:extLst>
            </c:dLbl>
            <c:dLbl>
              <c:idx val="4"/>
              <c:layout>
                <c:manualLayout>
                  <c:x val="0"/>
                  <c:y val="1.6826635636760633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5"/>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C0A4-401A-B30D-13DFAE1BDC27}"/>
                </c:ext>
              </c:extLst>
            </c:dLbl>
            <c:dLbl>
              <c:idx val="5"/>
              <c:layout>
                <c:manualLayout>
                  <c:x val="-6.7196537526444305E-2"/>
                  <c:y val="1.0516647272975358E-2"/>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6"/>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6-C0A4-401A-B30D-13DFAE1BDC27}"/>
                </c:ext>
              </c:extLst>
            </c:dLbl>
            <c:dLbl>
              <c:idx val="6"/>
              <c:layout>
                <c:manualLayout>
                  <c:x val="1.2443803245637721E-3"/>
                  <c:y val="-6.3099883637852379E-3"/>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lumMod val="60000"/>
                        </a:schemeClr>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C0A4-401A-B30D-13DFAE1BDC27}"/>
                </c:ext>
              </c:extLst>
            </c:dLbl>
            <c:dLbl>
              <c:idx val="7"/>
              <c:layout>
                <c:manualLayout>
                  <c:x val="-7.2174058824699447E-2"/>
                  <c:y val="-4.8376577455686826E-2"/>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3BE4735D-E27E-403F-82D4-D62D1E719320}" type="CATEGORYNAME">
                      <a:rPr lang="en-US">
                        <a:solidFill>
                          <a:srgbClr val="FF66CC"/>
                        </a:solidFill>
                      </a:rPr>
                      <a:pPr>
                        <a:defRPr>
                          <a:solidFill>
                            <a:schemeClr val="accent1"/>
                          </a:solidFill>
                        </a:defRPr>
                      </a:pPr>
                      <a:t>[NOME DA CATEGORIA]</a:t>
                    </a:fld>
                    <a:r>
                      <a:rPr lang="en-US" baseline="0" dirty="0"/>
                      <a:t>
</a:t>
                    </a:r>
                    <a:fld id="{EB015CBD-0DB7-4D05-BCC7-543584CB01AE}" type="PERCENTAGE">
                      <a:rPr lang="en-US" baseline="0">
                        <a:solidFill>
                          <a:srgbClr val="FF66CC"/>
                        </a:solidFill>
                      </a:rPr>
                      <a:pPr>
                        <a:defRPr>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C0A4-401A-B30D-13DFAE1BDC27}"/>
                </c:ext>
              </c:extLst>
            </c:dLbl>
            <c:dLbl>
              <c:idx val="8"/>
              <c:layout>
                <c:manualLayout>
                  <c:x val="-5.1019593307115134E-2"/>
                  <c:y val="-0.10095981382056381"/>
                </c:manualLayout>
              </c:layout>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79984D0E-9A14-4BEA-9337-F07E5B4B15F9}" type="CATEGORYNAME">
                      <a:rPr lang="en-US">
                        <a:solidFill>
                          <a:srgbClr val="92D050"/>
                        </a:solidFill>
                      </a:rPr>
                      <a:pPr>
                        <a:defRPr>
                          <a:solidFill>
                            <a:schemeClr val="accent1"/>
                          </a:solidFill>
                        </a:defRPr>
                      </a:pPr>
                      <a:t>[NOME DA CATEGORIA]</a:t>
                    </a:fld>
                    <a:r>
                      <a:rPr lang="en-US" baseline="0" dirty="0">
                        <a:solidFill>
                          <a:srgbClr val="92D050"/>
                        </a:solidFill>
                      </a:rPr>
                      <a:t>
</a:t>
                    </a:r>
                    <a:fld id="{D544E49A-57E5-452D-ABF6-CCE575B10430}" type="PERCENTAGE">
                      <a:rPr lang="en-US" baseline="0">
                        <a:solidFill>
                          <a:srgbClr val="92D050"/>
                        </a:solidFill>
                      </a:rPr>
                      <a:pPr>
                        <a:defRPr>
                          <a:solidFill>
                            <a:schemeClr val="accent1"/>
                          </a:solidFill>
                        </a:defRPr>
                      </a:pPr>
                      <a:t>[PORCENTAGEM]</a:t>
                    </a:fld>
                    <a:endParaRPr lang="en-US" baseline="0" dirty="0">
                      <a:solidFill>
                        <a:srgbClr val="92D050"/>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0A4-401A-B30D-13DFAE1BDC27}"/>
                </c:ext>
              </c:extLst>
            </c:dLbl>
            <c:dLbl>
              <c:idx val="9"/>
              <c:layout>
                <c:manualLayout>
                  <c:x val="4.4797691684296204E-2"/>
                  <c:y val="-0.10516647272975396"/>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4">
                          <a:lumMod val="60000"/>
                        </a:schemeClr>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A-C0A4-401A-B30D-13DFAE1BDC27}"/>
                </c:ext>
              </c:extLst>
            </c:dLbl>
            <c:dLbl>
              <c:idx val="10"/>
              <c:tx>
                <c:rich>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fld id="{3755A096-E540-44F2-ABCD-73CF5CD68566}" type="CATEGORYNAME">
                      <a:rPr lang="en-US" baseline="0">
                        <a:solidFill>
                          <a:srgbClr val="C00000"/>
                        </a:solidFill>
                      </a:rPr>
                      <a:pPr>
                        <a:defRPr>
                          <a:solidFill>
                            <a:schemeClr val="accent1"/>
                          </a:solidFill>
                        </a:defRPr>
                      </a:pPr>
                      <a:t>[NOME DA CATEGORIA]</a:t>
                    </a:fld>
                    <a:r>
                      <a:rPr lang="en-US" baseline="0" dirty="0">
                        <a:solidFill>
                          <a:srgbClr val="C00000"/>
                        </a:solidFill>
                      </a:rPr>
                      <a:t>
</a:t>
                    </a:r>
                    <a:fld id="{C7AA3C28-55B5-478C-BF95-BC5CAFA7A13E}" type="PERCENTAGE">
                      <a:rPr lang="en-US" baseline="0">
                        <a:solidFill>
                          <a:srgbClr val="C00000"/>
                        </a:solidFill>
                      </a:rPr>
                      <a:pPr>
                        <a:defRPr>
                          <a:solidFill>
                            <a:schemeClr val="accent1"/>
                          </a:solidFill>
                        </a:defRPr>
                      </a:pPr>
                      <a:t>[PORCENTAGEM]</a:t>
                    </a:fld>
                    <a:endParaRPr lang="en-US" baseline="0" dirty="0">
                      <a:solidFill>
                        <a:srgbClr val="C00000"/>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0A4-401A-B30D-13DFAE1BDC27}"/>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Planilha1!$A$2:$A$12</c:f>
              <c:strCache>
                <c:ptCount val="11"/>
                <c:pt idx="0">
                  <c:v>Iron ore sintering</c:v>
                </c:pt>
                <c:pt idx="1">
                  <c:v>Biomass open burning</c:v>
                </c:pt>
                <c:pt idx="2">
                  <c:v>Waste burning and accidental fires</c:v>
                </c:pt>
                <c:pt idx="3">
                  <c:v>Medical waste incineration</c:v>
                </c:pt>
                <c:pt idx="4">
                  <c:v>Iron and steel production</c:v>
                </c:pt>
                <c:pt idx="5">
                  <c:v>Lime production</c:v>
                </c:pt>
                <c:pt idx="6">
                  <c:v>Aluminum production</c:v>
                </c:pt>
                <c:pt idx="7">
                  <c:v>Thermal wire reclamation</c:v>
                </c:pt>
                <c:pt idx="8">
                  <c:v>Biomass thermal power plants</c:v>
                </c:pt>
                <c:pt idx="9">
                  <c:v>Coal production</c:v>
                </c:pt>
                <c:pt idx="10">
                  <c:v>Others</c:v>
                </c:pt>
              </c:strCache>
            </c:strRef>
          </c:cat>
          <c:val>
            <c:numRef>
              <c:f>Planilha1!$B$2:$B$12</c:f>
              <c:numCache>
                <c:formatCode>General</c:formatCode>
                <c:ptCount val="11"/>
                <c:pt idx="0">
                  <c:v>33.4</c:v>
                </c:pt>
                <c:pt idx="1">
                  <c:v>25.7</c:v>
                </c:pt>
                <c:pt idx="2">
                  <c:v>11.1</c:v>
                </c:pt>
                <c:pt idx="3">
                  <c:v>5.8</c:v>
                </c:pt>
                <c:pt idx="4">
                  <c:v>5</c:v>
                </c:pt>
                <c:pt idx="5">
                  <c:v>3.2</c:v>
                </c:pt>
                <c:pt idx="6">
                  <c:v>2.4</c:v>
                </c:pt>
                <c:pt idx="7">
                  <c:v>2.1</c:v>
                </c:pt>
                <c:pt idx="8">
                  <c:v>2</c:v>
                </c:pt>
                <c:pt idx="9">
                  <c:v>1.7</c:v>
                </c:pt>
                <c:pt idx="10">
                  <c:v>7.7</c:v>
                </c:pt>
              </c:numCache>
            </c:numRef>
          </c:val>
          <c:extLst>
            <c:ext xmlns:c16="http://schemas.microsoft.com/office/drawing/2014/chart" uri="{C3380CC4-5D6E-409C-BE32-E72D297353CC}">
              <c16:uniqueId val="{00000000-C0A4-401A-B30D-13DFAE1BDC27}"/>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Planilha1!$B$1</c:f>
              <c:strCache>
                <c:ptCount val="1"/>
                <c:pt idx="0">
                  <c:v>Vendas</c:v>
                </c:pt>
              </c:strCache>
            </c:strRef>
          </c:tx>
          <c:dPt>
            <c:idx val="0"/>
            <c:bubble3D val="0"/>
            <c:spPr>
              <a:solidFill>
                <a:schemeClr val="accent1"/>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8-4833-4E87-A2A4-4F668672D832}"/>
              </c:ext>
            </c:extLst>
          </c:dPt>
          <c:dPt>
            <c:idx val="1"/>
            <c:bubble3D val="0"/>
            <c:spPr>
              <a:solidFill>
                <a:schemeClr val="accent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4833-4E87-A2A4-4F668672D832}"/>
              </c:ext>
            </c:extLst>
          </c:dPt>
          <c:dPt>
            <c:idx val="2"/>
            <c:bubble3D val="0"/>
            <c:spPr>
              <a:solidFill>
                <a:srgbClr val="FF66C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6-4833-4E87-A2A4-4F668672D832}"/>
              </c:ext>
            </c:extLst>
          </c:dPt>
          <c:dPt>
            <c:idx val="3"/>
            <c:bubble3D val="0"/>
            <c:spPr>
              <a:solidFill>
                <a:schemeClr val="accent4"/>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4-4833-4E87-A2A4-4F668672D832}"/>
              </c:ext>
            </c:extLst>
          </c:dPt>
          <c:dPt>
            <c:idx val="4"/>
            <c:bubble3D val="0"/>
            <c:spPr>
              <a:solidFill>
                <a:srgbClr val="9966FF"/>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4833-4E87-A2A4-4F668672D832}"/>
              </c:ext>
            </c:extLst>
          </c:dPt>
          <c:dPt>
            <c:idx val="5"/>
            <c:bubble3D val="0"/>
            <c:spPr>
              <a:solidFill>
                <a:schemeClr val="accent6"/>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A-4833-4E87-A2A4-4F668672D832}"/>
              </c:ext>
            </c:extLst>
          </c:dPt>
          <c:dPt>
            <c:idx val="6"/>
            <c:bubble3D val="0"/>
            <c:spPr>
              <a:solidFill>
                <a:schemeClr val="accent1">
                  <a:lumMod val="6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B-4833-4E87-A2A4-4F668672D832}"/>
              </c:ext>
            </c:extLst>
          </c:dPt>
          <c:dPt>
            <c:idx val="7"/>
            <c:bubble3D val="0"/>
            <c:spPr>
              <a:solidFill>
                <a:srgbClr val="CC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2-4833-4E87-A2A4-4F668672D832}"/>
              </c:ext>
            </c:extLst>
          </c:dPt>
          <c:dLbls>
            <c:dLbl>
              <c:idx val="0"/>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8-4833-4E87-A2A4-4F668672D832}"/>
                </c:ext>
              </c:extLst>
            </c:dLbl>
            <c:dLbl>
              <c:idx val="1"/>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2"/>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9-4833-4E87-A2A4-4F668672D832}"/>
                </c:ext>
              </c:extLst>
            </c:dLbl>
            <c:dLbl>
              <c:idx val="2"/>
              <c:layout>
                <c:manualLayout>
                  <c:x val="0"/>
                  <c:y val="2.4132578895135526E-2"/>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02EE5C69-02C9-4CDA-B51F-752FA0720FE3}" type="CATEGORYNAME">
                      <a:rPr lang="en-US">
                        <a:solidFill>
                          <a:srgbClr val="FF66CC"/>
                        </a:solidFill>
                      </a:rPr>
                      <a:pPr>
                        <a:defRPr sz="1600">
                          <a:solidFill>
                            <a:schemeClr val="accent1"/>
                          </a:solidFill>
                        </a:defRPr>
                      </a:pPr>
                      <a:t>[NOME DA CATEGORIA]</a:t>
                    </a:fld>
                    <a:r>
                      <a:rPr lang="en-US" baseline="0" dirty="0">
                        <a:solidFill>
                          <a:srgbClr val="FF66CC"/>
                        </a:solidFill>
                      </a:rPr>
                      <a:t>
</a:t>
                    </a:r>
                    <a:fld id="{68C90410-4776-4A04-AB00-AE3AB64DB8BA}" type="PERCENTAGE">
                      <a:rPr lang="en-US" baseline="0">
                        <a:solidFill>
                          <a:srgbClr val="FF66CC"/>
                        </a:solidFill>
                      </a:rPr>
                      <a:pPr>
                        <a:defRPr sz="1600">
                          <a:solidFill>
                            <a:schemeClr val="accent1"/>
                          </a:solidFill>
                        </a:defRPr>
                      </a:pPr>
                      <a:t>[PORCENTAGEM]</a:t>
                    </a:fld>
                    <a:endParaRPr lang="en-US" baseline="0" dirty="0">
                      <a:solidFill>
                        <a:srgbClr val="FF66CC"/>
                      </a:solidFill>
                    </a:endParaRPr>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4833-4E87-A2A4-4F668672D832}"/>
                </c:ext>
              </c:extLst>
            </c:dLbl>
            <c:dLbl>
              <c:idx val="3"/>
              <c:layout>
                <c:manualLayout>
                  <c:x val="-3.5836249896159529E-2"/>
                  <c:y val="-3.9489674555676424E-2"/>
                </c:manualLayout>
              </c:layout>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4"/>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4833-4E87-A2A4-4F668672D832}"/>
                </c:ext>
              </c:extLst>
            </c:dLbl>
            <c:dLbl>
              <c:idx val="4"/>
              <c:layout>
                <c:manualLayout>
                  <c:x val="-7.1672499792319053E-3"/>
                  <c:y val="-4.1683545364325107E-2"/>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C6B1E1DD-0CC8-425B-8F2B-836050DDE86E}" type="CATEGORYNAME">
                      <a:rPr lang="en-US">
                        <a:solidFill>
                          <a:srgbClr val="9966FF"/>
                        </a:solidFill>
                      </a:rPr>
                      <a:pPr>
                        <a:defRPr sz="1600">
                          <a:solidFill>
                            <a:schemeClr val="accent1"/>
                          </a:solidFill>
                        </a:defRPr>
                      </a:pPr>
                      <a:t>[NOME DA CATEGORIA]</a:t>
                    </a:fld>
                    <a:r>
                      <a:rPr lang="en-US" baseline="0" dirty="0">
                        <a:solidFill>
                          <a:srgbClr val="9966FF"/>
                        </a:solidFill>
                      </a:rPr>
                      <a:t>
</a:t>
                    </a:r>
                    <a:fld id="{E6AE82A9-6610-4560-969D-3A2F61BB0123}" type="PERCENTAGE">
                      <a:rPr lang="en-US" baseline="0">
                        <a:solidFill>
                          <a:srgbClr val="9966FF"/>
                        </a:solidFill>
                      </a:rPr>
                      <a:pPr>
                        <a:defRPr sz="1600">
                          <a:solidFill>
                            <a:schemeClr val="accent1"/>
                          </a:solidFill>
                        </a:defRPr>
                      </a:pPr>
                      <a:t>[PORCENTAGEM]</a:t>
                    </a:fld>
                    <a:endParaRPr lang="en-US" baseline="0" dirty="0">
                      <a:solidFill>
                        <a:srgbClr val="9966FF"/>
                      </a:solidFill>
                    </a:endParaRPr>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833-4E87-A2A4-4F668672D832}"/>
                </c:ext>
              </c:extLst>
            </c:dLbl>
            <c:dLbl>
              <c:idx val="5"/>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6"/>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A-4833-4E87-A2A4-4F668672D832}"/>
                </c:ext>
              </c:extLst>
            </c:dLbl>
            <c:dLbl>
              <c:idx val="6"/>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lumMod val="60000"/>
                        </a:schemeClr>
                      </a:solidFill>
                      <a:latin typeface="+mn-lt"/>
                      <a:ea typeface="+mn-ea"/>
                      <a:cs typeface="+mn-cs"/>
                    </a:defRPr>
                  </a:pPr>
                  <a:endParaRPr lang="pt-BR"/>
                </a:p>
              </c:txPr>
              <c:dLblPos val="outEnd"/>
              <c:showLegendKey val="0"/>
              <c:showVal val="0"/>
              <c:showCatName val="1"/>
              <c:showSerName val="0"/>
              <c:showPercent val="1"/>
              <c:showBubbleSize val="0"/>
              <c:extLst>
                <c:ext xmlns:c16="http://schemas.microsoft.com/office/drawing/2014/chart" uri="{C3380CC4-5D6E-409C-BE32-E72D297353CC}">
                  <c16:uniqueId val="{0000000B-4833-4E87-A2A4-4F668672D832}"/>
                </c:ext>
              </c:extLst>
            </c:dLbl>
            <c:dLbl>
              <c:idx val="7"/>
              <c:layout>
                <c:manualLayout>
                  <c:x val="4.3941615898407005E-2"/>
                  <c:y val="-7.0221140450054459E-3"/>
                </c:manualLayout>
              </c:layout>
              <c:tx>
                <c:rich>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fld id="{21D9AFE3-D072-4B35-A758-CC54CFA655C6}" type="CATEGORYNAME">
                      <a:rPr lang="en-US">
                        <a:solidFill>
                          <a:srgbClr val="CC0000"/>
                        </a:solidFill>
                      </a:rPr>
                      <a:pPr>
                        <a:defRPr sz="1600">
                          <a:solidFill>
                            <a:schemeClr val="accent1"/>
                          </a:solidFill>
                        </a:defRPr>
                      </a:pPr>
                      <a:t>[NOME DA CATEGORIA]</a:t>
                    </a:fld>
                    <a:r>
                      <a:rPr lang="en-US" baseline="0" dirty="0"/>
                      <a:t>
</a:t>
                    </a:r>
                    <a:fld id="{5C375FC4-D640-4EFE-9A4C-51DA18487DB9}" type="PERCENTAGE">
                      <a:rPr lang="en-US" baseline="0">
                        <a:solidFill>
                          <a:srgbClr val="CC0000"/>
                        </a:solidFill>
                      </a:rPr>
                      <a:pPr>
                        <a:defRPr sz="1600">
                          <a:solidFill>
                            <a:schemeClr val="accent1"/>
                          </a:solidFill>
                        </a:defRPr>
                      </a:pPr>
                      <a:t>[PORCENTAGEM]</a:t>
                    </a:fld>
                    <a:endParaRPr lang="en-US" baseline="0" dirty="0"/>
                  </a:p>
                </c:rich>
              </c:tx>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4833-4E87-A2A4-4F668672D832}"/>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spc="0" baseline="0">
                    <a:solidFill>
                      <a:schemeClr val="accent1"/>
                    </a:solidFill>
                    <a:latin typeface="+mn-lt"/>
                    <a:ea typeface="+mn-ea"/>
                    <a:cs typeface="+mn-cs"/>
                  </a:defRPr>
                </a:pPr>
                <a:endParaRPr lang="pt-BR"/>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Planilha1!$A$2:$A$9</c:f>
              <c:strCache>
                <c:ptCount val="8"/>
                <c:pt idx="0">
                  <c:v>Hydroelectric</c:v>
                </c:pt>
                <c:pt idx="1">
                  <c:v>Natural gas</c:v>
                </c:pt>
                <c:pt idx="2">
                  <c:v>Oil products</c:v>
                </c:pt>
                <c:pt idx="3">
                  <c:v>Nuclear</c:v>
                </c:pt>
                <c:pt idx="4">
                  <c:v>Coal</c:v>
                </c:pt>
                <c:pt idx="5">
                  <c:v>Biomass</c:v>
                </c:pt>
                <c:pt idx="6">
                  <c:v>Industrial gas</c:v>
                </c:pt>
                <c:pt idx="7">
                  <c:v>Wind power</c:v>
                </c:pt>
              </c:strCache>
            </c:strRef>
          </c:cat>
          <c:val>
            <c:numRef>
              <c:f>Planilha1!$B$2:$B$9</c:f>
              <c:numCache>
                <c:formatCode>General</c:formatCode>
                <c:ptCount val="8"/>
                <c:pt idx="0">
                  <c:v>67.900000000000006</c:v>
                </c:pt>
                <c:pt idx="1">
                  <c:v>8.1</c:v>
                </c:pt>
                <c:pt idx="2">
                  <c:v>1.8</c:v>
                </c:pt>
                <c:pt idx="3">
                  <c:v>2.5</c:v>
                </c:pt>
                <c:pt idx="4">
                  <c:v>2.5</c:v>
                </c:pt>
                <c:pt idx="5">
                  <c:v>9</c:v>
                </c:pt>
                <c:pt idx="6">
                  <c:v>1.7</c:v>
                </c:pt>
                <c:pt idx="7">
                  <c:v>6.5</c:v>
                </c:pt>
              </c:numCache>
            </c:numRef>
          </c:val>
          <c:extLst>
            <c:ext xmlns:c16="http://schemas.microsoft.com/office/drawing/2014/chart" uri="{C3380CC4-5D6E-409C-BE32-E72D297353CC}">
              <c16:uniqueId val="{00000000-4833-4E87-A2A4-4F668672D832}"/>
            </c:ext>
          </c:extLst>
        </c:ser>
        <c:dLbls>
          <c:dLblPos val="outEnd"/>
          <c:showLegendKey val="0"/>
          <c:showVal val="0"/>
          <c:showCatName val="1"/>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606EF0-DC02-49A5-A9ED-9858FFA79F51}" type="datetimeFigureOut">
              <a:rPr lang="pt-BR" smtClean="0"/>
              <a:t>17/10/2017</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CB6018-3AD5-4019-B6D8-6F96D434B74E}" type="slidenum">
              <a:rPr lang="pt-BR" smtClean="0"/>
              <a:t>‹nº›</a:t>
            </a:fld>
            <a:endParaRPr lang="pt-BR"/>
          </a:p>
        </p:txBody>
      </p:sp>
    </p:spTree>
    <p:extLst>
      <p:ext uri="{BB962C8B-B14F-4D97-AF65-F5344CB8AC3E}">
        <p14:creationId xmlns:p14="http://schemas.microsoft.com/office/powerpoint/2010/main" val="90688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Ibama is an agency of the Ministry of the Environment responsible for licensing activities or entreprises with great impact, registering, controlling and monitoring toxic substances and inspecting and punishing environmental crimes.</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a:t>
            </a:fld>
            <a:endParaRPr lang="pt-BR"/>
          </a:p>
        </p:txBody>
      </p:sp>
    </p:spTree>
    <p:extLst>
      <p:ext uri="{BB962C8B-B14F-4D97-AF65-F5344CB8AC3E}">
        <p14:creationId xmlns:p14="http://schemas.microsoft.com/office/powerpoint/2010/main" val="32242939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17</a:t>
            </a:fld>
            <a:endParaRPr lang="pt-BR"/>
          </a:p>
        </p:txBody>
      </p:sp>
    </p:spTree>
    <p:extLst>
      <p:ext uri="{BB962C8B-B14F-4D97-AF65-F5344CB8AC3E}">
        <p14:creationId xmlns:p14="http://schemas.microsoft.com/office/powerpoint/2010/main" val="2990079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In the case of leather and textile products, the main source of contaminants are the dyes and the raw material contaminated with dioxins originated from pesticides. The main recommendation is avoiding the use of theses substances.</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18</a:t>
            </a:fld>
            <a:endParaRPr lang="pt-BR"/>
          </a:p>
        </p:txBody>
      </p:sp>
    </p:spTree>
    <p:extLst>
      <p:ext uri="{BB962C8B-B14F-4D97-AF65-F5344CB8AC3E}">
        <p14:creationId xmlns:p14="http://schemas.microsoft.com/office/powerpoint/2010/main" val="3794958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285750" indent="-285750">
              <a:lnSpc>
                <a:spcPct val="150000"/>
              </a:lnSpc>
              <a:buClr>
                <a:schemeClr val="accent5">
                  <a:lumMod val="50000"/>
                </a:schemeClr>
              </a:buClr>
              <a:buFont typeface="Arial" panose="020B0604020202020204" pitchFamily="34" charset="0"/>
              <a:buChar char="•"/>
            </a:pPr>
            <a:r>
              <a:rPr lang="pt-PT" sz="1200" dirty="0"/>
              <a:t>Borders 11 of the 13 South American countries.</a:t>
            </a:r>
          </a:p>
          <a:p>
            <a:pPr marL="285750" indent="-285750">
              <a:lnSpc>
                <a:spcPct val="150000"/>
              </a:lnSpc>
              <a:buClr>
                <a:schemeClr val="accent5">
                  <a:lumMod val="50000"/>
                </a:schemeClr>
              </a:buClr>
              <a:buFont typeface="Arial" panose="020B0604020202020204" pitchFamily="34" charset="0"/>
              <a:buChar char="•"/>
            </a:pPr>
            <a:r>
              <a:rPr lang="pt-PT" sz="1200" dirty="0"/>
              <a:t>27 federal units.</a:t>
            </a:r>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2</a:t>
            </a:fld>
            <a:endParaRPr lang="pt-BR"/>
          </a:p>
        </p:txBody>
      </p:sp>
    </p:spTree>
    <p:extLst>
      <p:ext uri="{BB962C8B-B14F-4D97-AF65-F5344CB8AC3E}">
        <p14:creationId xmlns:p14="http://schemas.microsoft.com/office/powerpoint/2010/main" val="2440453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Ninth largest economy in the world.</a:t>
            </a:r>
          </a:p>
          <a:p>
            <a:r>
              <a:rPr lang="pt-PT" dirty="0"/>
              <a:t>Significant car fleet.</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4</a:t>
            </a:fld>
            <a:endParaRPr lang="pt-BR"/>
          </a:p>
        </p:txBody>
      </p:sp>
    </p:spTree>
    <p:extLst>
      <p:ext uri="{BB962C8B-B14F-4D97-AF65-F5344CB8AC3E}">
        <p14:creationId xmlns:p14="http://schemas.microsoft.com/office/powerpoint/2010/main" val="2343137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9</a:t>
            </a:fld>
            <a:endParaRPr lang="pt-BR"/>
          </a:p>
        </p:txBody>
      </p:sp>
    </p:spTree>
    <p:extLst>
      <p:ext uri="{BB962C8B-B14F-4D97-AF65-F5344CB8AC3E}">
        <p14:creationId xmlns:p14="http://schemas.microsoft.com/office/powerpoint/2010/main" val="4164144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The main media in which dioxins are realeased are air (52.3 %), products (18.7 %) and residues (24.4 %).</a:t>
            </a:r>
          </a:p>
          <a:p>
            <a:endParaRPr lang="pt-PT" dirty="0"/>
          </a:p>
          <a:p>
            <a:r>
              <a:rPr lang="pt-PT" dirty="0"/>
              <a:t>Brazil approved, in 2010, a National Policy for solid wastes which frames the disposal of residues, including the dioxin contaminated residues. Then, we expect that the policy guidelines are able to minimize the dioxin risks to the population and the environment, despite of their toxic effects and persistance.</a:t>
            </a:r>
          </a:p>
          <a:p>
            <a:endParaRPr lang="pt-PT" dirty="0"/>
          </a:p>
          <a:p>
            <a:endParaRPr lang="pt-PT"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10</a:t>
            </a:fld>
            <a:endParaRPr lang="pt-BR"/>
          </a:p>
        </p:txBody>
      </p:sp>
    </p:spTree>
    <p:extLst>
      <p:ext uri="{BB962C8B-B14F-4D97-AF65-F5344CB8AC3E}">
        <p14:creationId xmlns:p14="http://schemas.microsoft.com/office/powerpoint/2010/main" val="25120203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In the case of leather and textile products, the main source of contaminants are the dyes and the raw material contaminated with dioxins originated from pesticides. The main recommendation is avoiding the use of theses substances.</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11</a:t>
            </a:fld>
            <a:endParaRPr lang="pt-BR"/>
          </a:p>
        </p:txBody>
      </p:sp>
    </p:spTree>
    <p:extLst>
      <p:ext uri="{BB962C8B-B14F-4D97-AF65-F5344CB8AC3E}">
        <p14:creationId xmlns:p14="http://schemas.microsoft.com/office/powerpoint/2010/main" val="3874216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In the case of leather and textile products, the main source of contaminants are the dyes and the raw material contaminated with dioxins originated from pesticides. The main recommendation is avoiding the use of theses substances.</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13</a:t>
            </a:fld>
            <a:endParaRPr lang="pt-BR"/>
          </a:p>
        </p:txBody>
      </p:sp>
    </p:spTree>
    <p:extLst>
      <p:ext uri="{BB962C8B-B14F-4D97-AF65-F5344CB8AC3E}">
        <p14:creationId xmlns:p14="http://schemas.microsoft.com/office/powerpoint/2010/main" val="2141264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The number of boilers in Brazil may increase in the next years, once the country is suffering the consequences of climate change and the amount of rain is decreasing. Besides that, the ecological impacts of flooding big areas for building the dams are being better evaluated.</a:t>
            </a:r>
            <a:endParaRPr lang="pt-BR" dirty="0"/>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14</a:t>
            </a:fld>
            <a:endParaRPr lang="pt-BR"/>
          </a:p>
        </p:txBody>
      </p:sp>
    </p:spTree>
    <p:extLst>
      <p:ext uri="{BB962C8B-B14F-4D97-AF65-F5344CB8AC3E}">
        <p14:creationId xmlns:p14="http://schemas.microsoft.com/office/powerpoint/2010/main" val="2779248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PT" dirty="0"/>
              <a:t>Threshold for waste incineration: </a:t>
            </a:r>
            <a:r>
              <a:rPr lang="pt-BR" dirty="0"/>
              <a:t>0,50 </a:t>
            </a:r>
            <a:r>
              <a:rPr lang="pt-BR" dirty="0" err="1"/>
              <a:t>ng</a:t>
            </a:r>
            <a:r>
              <a:rPr lang="pt-BR" dirty="0"/>
              <a:t> TEQ/Nm3</a:t>
            </a:r>
          </a:p>
        </p:txBody>
      </p:sp>
      <p:sp>
        <p:nvSpPr>
          <p:cNvPr id="4" name="Espaço Reservado para Número de Slide 3"/>
          <p:cNvSpPr>
            <a:spLocks noGrp="1"/>
          </p:cNvSpPr>
          <p:nvPr>
            <p:ph type="sldNum" sz="quarter" idx="10"/>
          </p:nvPr>
        </p:nvSpPr>
        <p:spPr/>
        <p:txBody>
          <a:bodyPr/>
          <a:lstStyle/>
          <a:p>
            <a:fld id="{4ECB6018-3AD5-4019-B6D8-6F96D434B74E}" type="slidenum">
              <a:rPr lang="pt-BR" smtClean="0"/>
              <a:t>16</a:t>
            </a:fld>
            <a:endParaRPr lang="pt-BR"/>
          </a:p>
        </p:txBody>
      </p:sp>
    </p:spTree>
    <p:extLst>
      <p:ext uri="{BB962C8B-B14F-4D97-AF65-F5344CB8AC3E}">
        <p14:creationId xmlns:p14="http://schemas.microsoft.com/office/powerpoint/2010/main" val="3229171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AF99D6-6B1F-4031-892B-E0CE03DEF436}"/>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A3750B66-6F11-4CA1-A176-50300B3458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7FB695CB-8390-488B-B90C-D2B00B59A18B}"/>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582FE40D-BA0A-462A-B246-87D85A94C5B7}"/>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04760CE-F9BC-4F62-8709-16C9C85C796D}"/>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1748331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688A04-B31A-4580-955B-2865C8D9D369}"/>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4993211C-5864-42C3-9D22-22B8CF83CF21}"/>
              </a:ext>
            </a:extLst>
          </p:cNvPr>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03724EBF-B296-48B3-88CB-EC614A4193B8}"/>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21F945DE-C1D1-4792-A6AF-FEC18E2FDFA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ADE72BD-5891-4404-921C-8DC936D07698}"/>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4101278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E551C0D-B2C8-438B-8825-D7A4430B222E}"/>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4F00A420-8CDE-48DE-A68F-8897551A589F}"/>
              </a:ext>
            </a:extLst>
          </p:cNvPr>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1B2FA399-C831-48BE-AB62-16E7239D5F90}"/>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638D173B-1699-4E49-9605-405025C67DD6}"/>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C81A7E58-550B-4CB6-8AF5-2CB016E8A260}"/>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21366642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A6D83FC-E1BD-415F-857E-0DCA4375B931}"/>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91935C74-7489-4D42-A4B9-4D16786749D2}"/>
              </a:ext>
            </a:extLst>
          </p:cNvPr>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338749C8-8C56-4ECE-BFD2-04430B2BF00F}"/>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267B775D-C12E-4D6C-B920-7A94D444200B}"/>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2996F18-96E7-4DA3-8844-A3332F897751}"/>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255183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641D59-81E1-464C-B147-C5A99AE9AB72}"/>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8B94225F-1286-4300-9E32-8ECCD5413E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a:extLst>
              <a:ext uri="{FF2B5EF4-FFF2-40B4-BE49-F238E27FC236}">
                <a16:creationId xmlns:a16="http://schemas.microsoft.com/office/drawing/2014/main" id="{573C0128-A8D1-4DB9-B4A1-E4707C2D5981}"/>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E6F40190-B41D-481A-9521-B3F6FE9CF11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A1FEE059-B385-49CD-BECA-07F8AF40AD47}"/>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149361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9194CD-DCCB-4196-ACC0-475701A9A808}"/>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29F3EB4E-63D3-4A83-93F3-57C384B7AEED}"/>
              </a:ext>
            </a:extLst>
          </p:cNvPr>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02F0565A-76FF-4720-82F6-BCBC567AB0B5}"/>
              </a:ext>
            </a:extLst>
          </p:cNvPr>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9655C1D3-C5E2-4358-8D6E-72DFFB21BB68}"/>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6" name="Espaço Reservado para Rodapé 5">
            <a:extLst>
              <a:ext uri="{FF2B5EF4-FFF2-40B4-BE49-F238E27FC236}">
                <a16:creationId xmlns:a16="http://schemas.microsoft.com/office/drawing/2014/main" id="{F7D7EDF2-4C90-4D78-ADB8-7D934F0CB6B7}"/>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9348876A-8BCE-474F-95FF-DCC41EA1939E}"/>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720249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399505-A007-41E0-B914-C1CF09DF0ECD}"/>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80382D40-BC64-4C42-A423-91E5B6041C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a:extLst>
              <a:ext uri="{FF2B5EF4-FFF2-40B4-BE49-F238E27FC236}">
                <a16:creationId xmlns:a16="http://schemas.microsoft.com/office/drawing/2014/main" id="{217E7B63-4570-4873-9D73-986F4A667301}"/>
              </a:ext>
            </a:extLst>
          </p:cNvPr>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9B9F432E-41FA-4D60-8C80-09C01CB90B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a:extLst>
              <a:ext uri="{FF2B5EF4-FFF2-40B4-BE49-F238E27FC236}">
                <a16:creationId xmlns:a16="http://schemas.microsoft.com/office/drawing/2014/main" id="{6CCC33BD-AB0F-4AB9-9054-65A45FB0A8D9}"/>
              </a:ext>
            </a:extLst>
          </p:cNvPr>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322F11F1-14B7-47D2-902F-7240CD39F8F8}"/>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8" name="Espaço Reservado para Rodapé 7">
            <a:extLst>
              <a:ext uri="{FF2B5EF4-FFF2-40B4-BE49-F238E27FC236}">
                <a16:creationId xmlns:a16="http://schemas.microsoft.com/office/drawing/2014/main" id="{60377D72-321C-4134-BF38-1E2E4805D789}"/>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B0A7F28C-3C5F-4DD3-AF12-AC8085CEA62F}"/>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2471908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10FDF18-DE6A-4672-A899-FCD05F6BA60F}"/>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2C100494-DE24-4BDA-A867-B2A049604209}"/>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4" name="Espaço Reservado para Rodapé 3">
            <a:extLst>
              <a:ext uri="{FF2B5EF4-FFF2-40B4-BE49-F238E27FC236}">
                <a16:creationId xmlns:a16="http://schemas.microsoft.com/office/drawing/2014/main" id="{AF17CF61-F337-447A-9705-12950F8F5084}"/>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51FBE4AD-1519-4D24-9FEC-6ABD13834B68}"/>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11449730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95402CDD-6969-4762-8313-1A18D9F28735}"/>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3" name="Espaço Reservado para Rodapé 2">
            <a:extLst>
              <a:ext uri="{FF2B5EF4-FFF2-40B4-BE49-F238E27FC236}">
                <a16:creationId xmlns:a16="http://schemas.microsoft.com/office/drawing/2014/main" id="{0E7DA6D0-7212-4ABC-BF32-0E0901D5A532}"/>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1157606A-0785-4C1F-88E3-B39A350DA9A5}"/>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3825502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A91D7-BECA-430B-B6A5-E71EC9A99CE1}"/>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C85A5059-C691-43F3-936E-53C999B4D26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5D0EBF0B-DA31-43CC-83E8-4FF176D721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0557BD97-FCF8-428D-829D-F91EA9DBDD27}"/>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6" name="Espaço Reservado para Rodapé 5">
            <a:extLst>
              <a:ext uri="{FF2B5EF4-FFF2-40B4-BE49-F238E27FC236}">
                <a16:creationId xmlns:a16="http://schemas.microsoft.com/office/drawing/2014/main" id="{DBB4DD6B-76AF-4369-95D0-90B5F2FA440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75296D9-8396-450B-8682-89A140A16039}"/>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181298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40843C-068B-4549-8F83-8E75FA380907}"/>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E8F2CFB0-CCF3-458D-A442-C0E21D52AA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31FB0BAA-654F-41A3-9A2A-4645BE2B32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6711A8D4-D239-4AC6-A76C-8A0AB97B845C}"/>
              </a:ext>
            </a:extLst>
          </p:cNvPr>
          <p:cNvSpPr>
            <a:spLocks noGrp="1"/>
          </p:cNvSpPr>
          <p:nvPr>
            <p:ph type="dt" sz="half" idx="10"/>
          </p:nvPr>
        </p:nvSpPr>
        <p:spPr/>
        <p:txBody>
          <a:bodyPr/>
          <a:lstStyle/>
          <a:p>
            <a:fld id="{319C805C-4E0C-44F7-BDE7-BBD93A467F10}" type="datetimeFigureOut">
              <a:rPr lang="pt-BR" smtClean="0"/>
              <a:t>17/10/2017</a:t>
            </a:fld>
            <a:endParaRPr lang="pt-BR"/>
          </a:p>
        </p:txBody>
      </p:sp>
      <p:sp>
        <p:nvSpPr>
          <p:cNvPr id="6" name="Espaço Reservado para Rodapé 5">
            <a:extLst>
              <a:ext uri="{FF2B5EF4-FFF2-40B4-BE49-F238E27FC236}">
                <a16:creationId xmlns:a16="http://schemas.microsoft.com/office/drawing/2014/main" id="{1658A0E3-788F-47A4-8CD5-4EBBCEA15D4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52D78CC4-9287-461A-B65B-A45551553858}"/>
              </a:ext>
            </a:extLst>
          </p:cNvPr>
          <p:cNvSpPr>
            <a:spLocks noGrp="1"/>
          </p:cNvSpPr>
          <p:nvPr>
            <p:ph type="sldNum" sz="quarter" idx="12"/>
          </p:nvPr>
        </p:nvSpPr>
        <p:spPr/>
        <p:txBody>
          <a:bodyPr/>
          <a:lstStyle/>
          <a:p>
            <a:fld id="{466A8351-89C4-44A5-8BA7-0D40ED9CAE8D}" type="slidenum">
              <a:rPr lang="pt-BR" smtClean="0"/>
              <a:t>‹nº›</a:t>
            </a:fld>
            <a:endParaRPr lang="pt-BR"/>
          </a:p>
        </p:txBody>
      </p:sp>
    </p:spTree>
    <p:extLst>
      <p:ext uri="{BB962C8B-B14F-4D97-AF65-F5344CB8AC3E}">
        <p14:creationId xmlns:p14="http://schemas.microsoft.com/office/powerpoint/2010/main" val="732937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F087AC75-3029-48BB-9F62-8B195D5273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2820A7BF-34D8-42C3-B4D3-270361C255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D89BAE7-979E-4065-BDDC-9957D4E988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9C805C-4E0C-44F7-BDE7-BBD93A467F10}" type="datetimeFigureOut">
              <a:rPr lang="pt-BR" smtClean="0"/>
              <a:t>17/10/2017</a:t>
            </a:fld>
            <a:endParaRPr lang="pt-BR"/>
          </a:p>
        </p:txBody>
      </p:sp>
      <p:sp>
        <p:nvSpPr>
          <p:cNvPr id="5" name="Espaço Reservado para Rodapé 4">
            <a:extLst>
              <a:ext uri="{FF2B5EF4-FFF2-40B4-BE49-F238E27FC236}">
                <a16:creationId xmlns:a16="http://schemas.microsoft.com/office/drawing/2014/main" id="{37D2E8D9-EBA5-469A-8267-7EDFA7E5674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DEBFC8E1-B968-4178-A6D8-E4B07116E2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6A8351-89C4-44A5-8BA7-0D40ED9CAE8D}" type="slidenum">
              <a:rPr lang="pt-BR" smtClean="0"/>
              <a:t>‹nº›</a:t>
            </a:fld>
            <a:endParaRPr lang="pt-BR"/>
          </a:p>
        </p:txBody>
      </p:sp>
    </p:spTree>
    <p:extLst>
      <p:ext uri="{BB962C8B-B14F-4D97-AF65-F5344CB8AC3E}">
        <p14:creationId xmlns:p14="http://schemas.microsoft.com/office/powerpoint/2010/main" val="494826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0036FB32-9C2D-4E1A-8BA5-F5001B2EDA15}"/>
              </a:ext>
            </a:extLst>
          </p:cNvPr>
          <p:cNvSpPr txBox="1"/>
          <p:nvPr/>
        </p:nvSpPr>
        <p:spPr>
          <a:xfrm>
            <a:off x="0" y="79515"/>
            <a:ext cx="12191999" cy="646331"/>
          </a:xfrm>
          <a:prstGeom prst="rect">
            <a:avLst/>
          </a:prstGeom>
          <a:noFill/>
        </p:spPr>
        <p:txBody>
          <a:bodyPr wrap="square" rtlCol="0">
            <a:spAutoFit/>
          </a:bodyPr>
          <a:lstStyle/>
          <a:p>
            <a:pPr algn="ctr"/>
            <a:r>
              <a:rPr lang="pt-PT"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Country Report - Brazil</a:t>
            </a:r>
            <a:endParaRPr lang="pt-BR"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tângulo 5">
            <a:extLst>
              <a:ext uri="{FF2B5EF4-FFF2-40B4-BE49-F238E27FC236}">
                <a16:creationId xmlns:a16="http://schemas.microsoft.com/office/drawing/2014/main" id="{49B73665-B3FB-4239-96FF-6FBCB73C4258}"/>
              </a:ext>
            </a:extLst>
          </p:cNvPr>
          <p:cNvSpPr/>
          <p:nvPr/>
        </p:nvSpPr>
        <p:spPr>
          <a:xfrm>
            <a:off x="0" y="5934670"/>
            <a:ext cx="11422966" cy="923330"/>
          </a:xfrm>
          <a:prstGeom prst="rect">
            <a:avLst/>
          </a:prstGeom>
        </p:spPr>
        <p:txBody>
          <a:bodyPr wrap="square">
            <a:spAutoFit/>
          </a:bodyPr>
          <a:lstStyle/>
          <a:p>
            <a:pPr algn="just">
              <a:spcAft>
                <a:spcPts val="0"/>
              </a:spcAft>
            </a:pPr>
            <a:r>
              <a:rPr lang="en-US" b="1" kern="150" dirty="0">
                <a:latin typeface="Verdana" panose="020B0604030504040204" pitchFamily="34" charset="0"/>
                <a:ea typeface="Verdana" panose="020B0604030504040204" pitchFamily="34" charset="0"/>
                <a:cs typeface="Verdana" panose="020B0604030504040204" pitchFamily="34" charset="0"/>
              </a:rPr>
              <a:t>Vitor Sousa </a:t>
            </a:r>
            <a:r>
              <a:rPr lang="en-US" b="1" kern="150" dirty="0" err="1">
                <a:latin typeface="Verdana" panose="020B0604030504040204" pitchFamily="34" charset="0"/>
                <a:ea typeface="Verdana" panose="020B0604030504040204" pitchFamily="34" charset="0"/>
                <a:cs typeface="Verdana" panose="020B0604030504040204" pitchFamily="34" charset="0"/>
              </a:rPr>
              <a:t>Domingues</a:t>
            </a:r>
            <a:endParaRPr lang="pt-BR" sz="1600" b="1" kern="150" dirty="0">
              <a:effectLst/>
              <a:latin typeface="Verdana" panose="020B0604030504040204" pitchFamily="34" charset="0"/>
              <a:ea typeface="Verdana" panose="020B0604030504040204" pitchFamily="34" charset="0"/>
              <a:cs typeface="Verdana" panose="020B0604030504040204" pitchFamily="34" charset="0"/>
            </a:endParaRPr>
          </a:p>
          <a:p>
            <a:pPr algn="just">
              <a:spcAft>
                <a:spcPts val="0"/>
              </a:spcAft>
            </a:pPr>
            <a:r>
              <a:rPr lang="en-US" b="1" kern="150"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Brazilian Institute of the Environment and Renewable Natural Resources (</a:t>
            </a:r>
            <a:r>
              <a:rPr lang="en-US" b="1" kern="150" dirty="0" err="1">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Ibama</a:t>
            </a:r>
            <a:r>
              <a:rPr lang="en-US" b="1" kern="150"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a:t>
            </a:r>
            <a:endParaRPr lang="pt-BR" sz="1600" b="1" kern="150" dirty="0">
              <a:solidFill>
                <a:schemeClr val="accent5">
                  <a:lumMod val="50000"/>
                </a:schemeClr>
              </a:solidFill>
              <a:effectLst/>
              <a:latin typeface="Verdana" panose="020B0604030504040204" pitchFamily="34" charset="0"/>
              <a:ea typeface="Verdana" panose="020B0604030504040204" pitchFamily="34" charset="0"/>
              <a:cs typeface="Verdana" panose="020B0604030504040204" pitchFamily="34" charset="0"/>
            </a:endParaRPr>
          </a:p>
          <a:p>
            <a:pPr>
              <a:spcAft>
                <a:spcPts val="0"/>
              </a:spcAft>
            </a:pPr>
            <a:r>
              <a:rPr lang="en-US" b="1" kern="150"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Federative Republic of Brazil</a:t>
            </a:r>
            <a:endParaRPr lang="pt-BR" sz="1600" b="1" kern="150" dirty="0">
              <a:solidFill>
                <a:schemeClr val="accent5">
                  <a:lumMod val="50000"/>
                </a:schemeClr>
              </a:solidFill>
              <a:effectLst/>
              <a:latin typeface="Verdana" panose="020B0604030504040204" pitchFamily="34" charset="0"/>
              <a:ea typeface="Verdana" panose="020B0604030504040204" pitchFamily="34" charset="0"/>
              <a:cs typeface="Verdana" panose="020B0604030504040204" pitchFamily="34" charset="0"/>
            </a:endParaRPr>
          </a:p>
        </p:txBody>
      </p:sp>
      <p:pic>
        <p:nvPicPr>
          <p:cNvPr id="3" name="Imagem 2">
            <a:extLst>
              <a:ext uri="{FF2B5EF4-FFF2-40B4-BE49-F238E27FC236}">
                <a16:creationId xmlns:a16="http://schemas.microsoft.com/office/drawing/2014/main" id="{2B615A13-434F-4617-875E-BD318D25C013}"/>
              </a:ext>
            </a:extLst>
          </p:cNvPr>
          <p:cNvPicPr>
            <a:picLocks noChangeAspect="1"/>
          </p:cNvPicPr>
          <p:nvPr/>
        </p:nvPicPr>
        <p:blipFill rotWithShape="1">
          <a:blip r:embed="rId3">
            <a:extLst>
              <a:ext uri="{28A0092B-C50C-407E-A947-70E740481C1C}">
                <a14:useLocalDpi xmlns:a14="http://schemas.microsoft.com/office/drawing/2010/main" val="0"/>
              </a:ext>
            </a:extLst>
          </a:blip>
          <a:srcRect l="12807" t="32035" r="58231" b="29365"/>
          <a:stretch/>
        </p:blipFill>
        <p:spPr>
          <a:xfrm>
            <a:off x="-1" y="829920"/>
            <a:ext cx="12191999" cy="4985482"/>
          </a:xfrm>
          <a:prstGeom prst="rect">
            <a:avLst/>
          </a:prstGeom>
        </p:spPr>
      </p:pic>
      <p:pic>
        <p:nvPicPr>
          <p:cNvPr id="5" name="Picture 4" descr="https://upload.wikimedia.org/wikipedia/commons/thumb/8/81/Logo_IBAMA.svg/1052px-Logo_IBAMA.svg.png">
            <a:extLst>
              <a:ext uri="{FF2B5EF4-FFF2-40B4-BE49-F238E27FC236}">
                <a16:creationId xmlns:a16="http://schemas.microsoft.com/office/drawing/2014/main" id="{24D4278C-157F-40E9-A912-70D94F25F8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39500" y="5934670"/>
            <a:ext cx="857250" cy="83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841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4889293F-A656-4D93-ABFF-7A6CC3E15CBC}"/>
              </a:ext>
            </a:extLst>
          </p:cNvPr>
          <p:cNvGraphicFramePr>
            <a:graphicFrameLocks noGrp="1"/>
          </p:cNvGraphicFramePr>
          <p:nvPr>
            <p:extLst>
              <p:ext uri="{D42A27DB-BD31-4B8C-83A1-F6EECF244321}">
                <p14:modId xmlns:p14="http://schemas.microsoft.com/office/powerpoint/2010/main" val="666624026"/>
              </p:ext>
            </p:extLst>
          </p:nvPr>
        </p:nvGraphicFramePr>
        <p:xfrm>
          <a:off x="1688120" y="984734"/>
          <a:ext cx="9115865" cy="5401998"/>
        </p:xfrm>
        <a:graphic>
          <a:graphicData uri="http://schemas.openxmlformats.org/drawingml/2006/table">
            <a:tbl>
              <a:tblPr>
                <a:tableStyleId>{BDBED569-4797-4DF1-A0F4-6AAB3CD982D8}</a:tableStyleId>
              </a:tblPr>
              <a:tblGrid>
                <a:gridCol w="858130">
                  <a:extLst>
                    <a:ext uri="{9D8B030D-6E8A-4147-A177-3AD203B41FA5}">
                      <a16:colId xmlns:a16="http://schemas.microsoft.com/office/drawing/2014/main" val="2919905284"/>
                    </a:ext>
                  </a:extLst>
                </a:gridCol>
                <a:gridCol w="2526140">
                  <a:extLst>
                    <a:ext uri="{9D8B030D-6E8A-4147-A177-3AD203B41FA5}">
                      <a16:colId xmlns:a16="http://schemas.microsoft.com/office/drawing/2014/main" val="3023819522"/>
                    </a:ext>
                  </a:extLst>
                </a:gridCol>
                <a:gridCol w="755950">
                  <a:extLst>
                    <a:ext uri="{9D8B030D-6E8A-4147-A177-3AD203B41FA5}">
                      <a16:colId xmlns:a16="http://schemas.microsoft.com/office/drawing/2014/main" val="1713294038"/>
                    </a:ext>
                  </a:extLst>
                </a:gridCol>
                <a:gridCol w="755950">
                  <a:extLst>
                    <a:ext uri="{9D8B030D-6E8A-4147-A177-3AD203B41FA5}">
                      <a16:colId xmlns:a16="http://schemas.microsoft.com/office/drawing/2014/main" val="1484897477"/>
                    </a:ext>
                  </a:extLst>
                </a:gridCol>
                <a:gridCol w="755950">
                  <a:extLst>
                    <a:ext uri="{9D8B030D-6E8A-4147-A177-3AD203B41FA5}">
                      <a16:colId xmlns:a16="http://schemas.microsoft.com/office/drawing/2014/main" val="3457369807"/>
                    </a:ext>
                  </a:extLst>
                </a:gridCol>
                <a:gridCol w="755950">
                  <a:extLst>
                    <a:ext uri="{9D8B030D-6E8A-4147-A177-3AD203B41FA5}">
                      <a16:colId xmlns:a16="http://schemas.microsoft.com/office/drawing/2014/main" val="4254179041"/>
                    </a:ext>
                  </a:extLst>
                </a:gridCol>
                <a:gridCol w="755950">
                  <a:extLst>
                    <a:ext uri="{9D8B030D-6E8A-4147-A177-3AD203B41FA5}">
                      <a16:colId xmlns:a16="http://schemas.microsoft.com/office/drawing/2014/main" val="3438973753"/>
                    </a:ext>
                  </a:extLst>
                </a:gridCol>
                <a:gridCol w="755950">
                  <a:extLst>
                    <a:ext uri="{9D8B030D-6E8A-4147-A177-3AD203B41FA5}">
                      <a16:colId xmlns:a16="http://schemas.microsoft.com/office/drawing/2014/main" val="1953670608"/>
                    </a:ext>
                  </a:extLst>
                </a:gridCol>
                <a:gridCol w="1195895">
                  <a:extLst>
                    <a:ext uri="{9D8B030D-6E8A-4147-A177-3AD203B41FA5}">
                      <a16:colId xmlns:a16="http://schemas.microsoft.com/office/drawing/2014/main" val="600109089"/>
                    </a:ext>
                  </a:extLst>
                </a:gridCol>
              </a:tblGrid>
              <a:tr h="385857">
                <a:tc rowSpan="2">
                  <a:txBody>
                    <a:bodyPr/>
                    <a:lstStyle/>
                    <a:p>
                      <a:pPr algn="ctr">
                        <a:spcAft>
                          <a:spcPts val="0"/>
                        </a:spcAft>
                      </a:pPr>
                      <a:r>
                        <a:rPr lang="en-US" sz="1400" kern="150" dirty="0">
                          <a:effectLst/>
                        </a:rPr>
                        <a:t>Category</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rowSpan="2">
                  <a:txBody>
                    <a:bodyPr/>
                    <a:lstStyle/>
                    <a:p>
                      <a:pPr algn="ctr">
                        <a:spcAft>
                          <a:spcPts val="0"/>
                        </a:spcAft>
                      </a:pPr>
                      <a:r>
                        <a:rPr lang="en-US" sz="1400" kern="150" dirty="0">
                          <a:effectLst/>
                        </a:rPr>
                        <a:t>Description</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gridSpan="6">
                  <a:txBody>
                    <a:bodyPr/>
                    <a:lstStyle/>
                    <a:p>
                      <a:pPr algn="ctr">
                        <a:spcAft>
                          <a:spcPts val="0"/>
                        </a:spcAft>
                      </a:pPr>
                      <a:r>
                        <a:rPr lang="en-US" sz="1400" kern="150" dirty="0">
                          <a:effectLst/>
                        </a:rPr>
                        <a:t>Annual Releases (g TEQ/year)</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hMerge="1">
                  <a:txBody>
                    <a:bodyPr/>
                    <a:lstStyle/>
                    <a:p>
                      <a:endParaRPr lang="pt-BR"/>
                    </a:p>
                  </a:txBody>
                  <a:tcPr/>
                </a:tc>
                <a:tc rowSpan="2">
                  <a:txBody>
                    <a:bodyPr/>
                    <a:lstStyle/>
                    <a:p>
                      <a:pPr algn="ctr">
                        <a:spcAft>
                          <a:spcPts val="0"/>
                        </a:spcAft>
                      </a:pPr>
                      <a:r>
                        <a:rPr lang="en-US" sz="1400" kern="150" dirty="0">
                          <a:effectLst/>
                        </a:rPr>
                        <a:t>Participation (%)</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2983642567"/>
                  </a:ext>
                </a:extLst>
              </a:tr>
              <a:tr h="385857">
                <a:tc vMerge="1">
                  <a:txBody>
                    <a:bodyPr/>
                    <a:lstStyle/>
                    <a:p>
                      <a:endParaRPr lang="pt-BR"/>
                    </a:p>
                  </a:txBody>
                  <a:tcPr/>
                </a:tc>
                <a:tc vMerge="1">
                  <a:txBody>
                    <a:bodyPr/>
                    <a:lstStyle/>
                    <a:p>
                      <a:endParaRPr lang="pt-BR"/>
                    </a:p>
                  </a:txBody>
                  <a:tcPr/>
                </a:tc>
                <a:tc>
                  <a:txBody>
                    <a:bodyPr/>
                    <a:lstStyle/>
                    <a:p>
                      <a:pPr algn="ctr">
                        <a:spcAft>
                          <a:spcPts val="0"/>
                        </a:spcAft>
                      </a:pPr>
                      <a:r>
                        <a:rPr lang="en-US" sz="1400" kern="150">
                          <a:effectLst/>
                        </a:rPr>
                        <a:t>Air</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Water</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Soil</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Product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Waste</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Total</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vMerge="1">
                  <a:txBody>
                    <a:bodyPr/>
                    <a:lstStyle/>
                    <a:p>
                      <a:endParaRPr lang="pt-BR"/>
                    </a:p>
                  </a:txBody>
                  <a:tcPr/>
                </a:tc>
                <a:extLst>
                  <a:ext uri="{0D108BD9-81ED-4DB2-BD59-A6C34878D82A}">
                    <a16:rowId xmlns:a16="http://schemas.microsoft.com/office/drawing/2014/main" val="2892457355"/>
                  </a:ext>
                </a:extLst>
              </a:tr>
              <a:tr h="385857">
                <a:tc>
                  <a:txBody>
                    <a:bodyPr/>
                    <a:lstStyle/>
                    <a:p>
                      <a:pPr algn="ctr">
                        <a:spcAft>
                          <a:spcPts val="0"/>
                        </a:spcAft>
                      </a:pPr>
                      <a:r>
                        <a:rPr lang="en-US" sz="1400" kern="150">
                          <a:effectLst/>
                        </a:rPr>
                        <a:t>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Waste incineration</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72.8</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38.7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111.5</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5.0</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1425649800"/>
                  </a:ext>
                </a:extLst>
              </a:tr>
              <a:tr h="385857">
                <a:tc>
                  <a:txBody>
                    <a:bodyPr/>
                    <a:lstStyle/>
                    <a:p>
                      <a:pPr algn="ctr">
                        <a:spcAft>
                          <a:spcPts val="0"/>
                        </a:spcAft>
                      </a:pPr>
                      <a:r>
                        <a:rPr lang="en-US" sz="1400" kern="150">
                          <a:effectLst/>
                        </a:rPr>
                        <a:t>2</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Metal industry</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557.4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0.4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296.8</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854.6</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38.2</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2691606776"/>
                  </a:ext>
                </a:extLst>
              </a:tr>
              <a:tr h="385857">
                <a:tc>
                  <a:txBody>
                    <a:bodyPr/>
                    <a:lstStyle/>
                    <a:p>
                      <a:pPr algn="ctr">
                        <a:spcAft>
                          <a:spcPts val="0"/>
                        </a:spcAft>
                      </a:pPr>
                      <a:r>
                        <a:rPr lang="en-US" sz="1400" kern="150" dirty="0">
                          <a:effectLst/>
                        </a:rPr>
                        <a:t>3</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Power generation</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41.6</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11.6</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53.2</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2.4</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236208548"/>
                  </a:ext>
                </a:extLst>
              </a:tr>
              <a:tr h="385857">
                <a:tc>
                  <a:txBody>
                    <a:bodyPr/>
                    <a:lstStyle/>
                    <a:p>
                      <a:pPr algn="ctr">
                        <a:spcAft>
                          <a:spcPts val="0"/>
                        </a:spcAft>
                      </a:pPr>
                      <a:r>
                        <a:rPr lang="en-US" sz="1400" kern="150">
                          <a:effectLst/>
                        </a:rPr>
                        <a:t>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Mineral products</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54.4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9.1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7.2</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70.7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3.2</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3617030412"/>
                  </a:ext>
                </a:extLst>
              </a:tr>
              <a:tr h="385857">
                <a:tc>
                  <a:txBody>
                    <a:bodyPr/>
                    <a:lstStyle/>
                    <a:p>
                      <a:pPr algn="ctr">
                        <a:spcAft>
                          <a:spcPts val="0"/>
                        </a:spcAft>
                      </a:pPr>
                      <a:r>
                        <a:rPr lang="en-US" sz="1400" kern="150">
                          <a:effectLst/>
                        </a:rPr>
                        <a:t>5</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Transport</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8.3</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8.3</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0.4</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4063285819"/>
                  </a:ext>
                </a:extLst>
              </a:tr>
              <a:tr h="385857">
                <a:tc>
                  <a:txBody>
                    <a:bodyPr/>
                    <a:lstStyle/>
                    <a:p>
                      <a:pPr algn="ctr">
                        <a:spcAft>
                          <a:spcPts val="0"/>
                        </a:spcAft>
                      </a:pPr>
                      <a:r>
                        <a:rPr lang="en-US" sz="1400" kern="150">
                          <a:effectLst/>
                        </a:rPr>
                        <a:t>6</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Open burning</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430.0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79.0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509.0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22.8</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1871045605"/>
                  </a:ext>
                </a:extLst>
              </a:tr>
              <a:tr h="385857">
                <a:tc>
                  <a:txBody>
                    <a:bodyPr/>
                    <a:lstStyle/>
                    <a:p>
                      <a:pPr algn="ctr">
                        <a:spcAft>
                          <a:spcPts val="0"/>
                        </a:spcAft>
                      </a:pPr>
                      <a:r>
                        <a:rPr lang="en-US" sz="1400" kern="150">
                          <a:effectLst/>
                        </a:rPr>
                        <a:t>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Chemicals and consumer goods</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10.5</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356.4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21.3</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390.8</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17.5</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2229320418"/>
                  </a:ext>
                </a:extLst>
              </a:tr>
              <a:tr h="385857">
                <a:tc>
                  <a:txBody>
                    <a:bodyPr/>
                    <a:lstStyle/>
                    <a:p>
                      <a:pPr algn="ctr">
                        <a:spcAft>
                          <a:spcPts val="0"/>
                        </a:spcAft>
                      </a:pPr>
                      <a:r>
                        <a:rPr lang="en-US" sz="1400" kern="150">
                          <a:effectLst/>
                        </a:rPr>
                        <a:t>8</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Miscellaneous</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0.9</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3.7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0.2</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1777413174"/>
                  </a:ext>
                </a:extLst>
              </a:tr>
              <a:tr h="385857">
                <a:tc>
                  <a:txBody>
                    <a:bodyPr/>
                    <a:lstStyle/>
                    <a:p>
                      <a:pPr algn="ctr">
                        <a:spcAft>
                          <a:spcPts val="0"/>
                        </a:spcAft>
                      </a:pPr>
                      <a:r>
                        <a:rPr lang="en-US" sz="1400" kern="150">
                          <a:effectLst/>
                        </a:rPr>
                        <a:t>9</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spcAft>
                          <a:spcPts val="0"/>
                        </a:spcAft>
                      </a:pPr>
                      <a:r>
                        <a:rPr lang="en-US" sz="1400" kern="150" dirty="0">
                          <a:effectLst/>
                        </a:rPr>
                        <a:t>Disposal</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12.1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53.1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168.0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233.2</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10.4</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1139337477"/>
                  </a:ext>
                </a:extLst>
              </a:tr>
              <a:tr h="385857">
                <a:tc>
                  <a:txBody>
                    <a:bodyPr/>
                    <a:lstStyle/>
                    <a:p>
                      <a:pPr algn="ctr">
                        <a:spcAft>
                          <a:spcPts val="0"/>
                        </a:spcAft>
                      </a:pPr>
                      <a:r>
                        <a:rPr lang="en-US" sz="1400" kern="150">
                          <a:effectLst/>
                        </a:rPr>
                        <a:t> </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Total</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1,168</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23</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79</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419</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546</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2,235</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100.0</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1030092475"/>
                  </a:ext>
                </a:extLst>
              </a:tr>
              <a:tr h="385857">
                <a:tc gridSpan="2">
                  <a:txBody>
                    <a:bodyPr/>
                    <a:lstStyle/>
                    <a:p>
                      <a:pPr algn="ctr">
                        <a:spcAft>
                          <a:spcPts val="0"/>
                        </a:spcAft>
                      </a:pPr>
                      <a:r>
                        <a:rPr lang="en-US" sz="1400" kern="150">
                          <a:effectLst/>
                        </a:rPr>
                        <a:t>Participation (%)</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hMerge="1">
                  <a:txBody>
                    <a:bodyPr/>
                    <a:lstStyle/>
                    <a:p>
                      <a:endParaRPr lang="pt-BR"/>
                    </a:p>
                  </a:txBody>
                  <a:tcPr/>
                </a:tc>
                <a:tc>
                  <a:txBody>
                    <a:bodyPr/>
                    <a:lstStyle/>
                    <a:p>
                      <a:pPr algn="ctr">
                        <a:spcAft>
                          <a:spcPts val="0"/>
                        </a:spcAft>
                      </a:pPr>
                      <a:r>
                        <a:rPr lang="en-US" sz="1400" kern="150">
                          <a:effectLst/>
                        </a:rPr>
                        <a:t>52.3</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3.5</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18.7</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24.4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100.0</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 </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3703769161"/>
                  </a:ext>
                </a:extLst>
              </a:tr>
              <a:tr h="385857">
                <a:tc gridSpan="2">
                  <a:txBody>
                    <a:bodyPr/>
                    <a:lstStyle/>
                    <a:p>
                      <a:pPr algn="ctr">
                        <a:spcAft>
                          <a:spcPts val="0"/>
                        </a:spcAft>
                      </a:pPr>
                      <a:r>
                        <a:rPr lang="en-US" sz="1400" kern="150">
                          <a:effectLst/>
                        </a:rPr>
                        <a:t>Per capita emission (μg-TEQ/year)</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hMerge="1">
                  <a:txBody>
                    <a:bodyPr/>
                    <a:lstStyle/>
                    <a:p>
                      <a:endParaRPr lang="pt-BR"/>
                    </a:p>
                  </a:txBody>
                  <a:tcPr/>
                </a:tc>
                <a:tc>
                  <a:txBody>
                    <a:bodyPr/>
                    <a:lstStyle/>
                    <a:p>
                      <a:pPr algn="ctr">
                        <a:spcAft>
                          <a:spcPts val="0"/>
                        </a:spcAft>
                      </a:pPr>
                      <a:r>
                        <a:rPr lang="en-US" sz="1400" kern="150">
                          <a:effectLst/>
                        </a:rPr>
                        <a:t>6.1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0.1</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0.4</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2.2</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2.9</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a:effectLst/>
                        </a:rPr>
                        <a:t>11.8</a:t>
                      </a:r>
                      <a:endParaRPr lang="pt-BR" sz="1400" kern="150">
                        <a:effectLst/>
                        <a:latin typeface="Liberation Serif"/>
                        <a:ea typeface="SimSun" panose="02010600030101010101" pitchFamily="2" charset="-122"/>
                        <a:cs typeface="Arial" panose="020B0604020202020204" pitchFamily="34" charset="0"/>
                      </a:endParaRPr>
                    </a:p>
                  </a:txBody>
                  <a:tcPr marL="34925" marR="34925" marT="34925" marB="34925" anchor="ctr"/>
                </a:tc>
                <a:tc>
                  <a:txBody>
                    <a:bodyPr/>
                    <a:lstStyle/>
                    <a:p>
                      <a:pPr algn="ctr">
                        <a:spcAft>
                          <a:spcPts val="0"/>
                        </a:spcAft>
                      </a:pPr>
                      <a:r>
                        <a:rPr lang="en-US" sz="1400" kern="150" dirty="0">
                          <a:effectLst/>
                        </a:rPr>
                        <a:t> </a:t>
                      </a:r>
                      <a:endParaRPr lang="pt-BR" sz="1400" kern="150" dirty="0">
                        <a:effectLst/>
                        <a:latin typeface="Liberation Serif"/>
                        <a:ea typeface="SimSun" panose="02010600030101010101" pitchFamily="2" charset="-122"/>
                        <a:cs typeface="Arial" panose="020B0604020202020204" pitchFamily="34" charset="0"/>
                      </a:endParaRPr>
                    </a:p>
                  </a:txBody>
                  <a:tcPr marL="34925" marR="34925" marT="34925" marB="34925" anchor="ctr"/>
                </a:tc>
                <a:extLst>
                  <a:ext uri="{0D108BD9-81ED-4DB2-BD59-A6C34878D82A}">
                    <a16:rowId xmlns:a16="http://schemas.microsoft.com/office/drawing/2014/main" val="445686490"/>
                  </a:ext>
                </a:extLst>
              </a:tr>
            </a:tbl>
          </a:graphicData>
        </a:graphic>
      </p:graphicFrame>
      <p:sp>
        <p:nvSpPr>
          <p:cNvPr id="5" name="CaixaDeTexto 4">
            <a:extLst>
              <a:ext uri="{FF2B5EF4-FFF2-40B4-BE49-F238E27FC236}">
                <a16:creationId xmlns:a16="http://schemas.microsoft.com/office/drawing/2014/main" id="{1D79EDEF-A181-44EA-A4CA-D4A949F7A7D5}"/>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Dioxin Emissions in Brazil</a:t>
            </a:r>
          </a:p>
        </p:txBody>
      </p:sp>
    </p:spTree>
    <p:extLst>
      <p:ext uri="{BB962C8B-B14F-4D97-AF65-F5344CB8AC3E}">
        <p14:creationId xmlns:p14="http://schemas.microsoft.com/office/powerpoint/2010/main" val="3533439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a:extLst>
              <a:ext uri="{FF2B5EF4-FFF2-40B4-BE49-F238E27FC236}">
                <a16:creationId xmlns:a16="http://schemas.microsoft.com/office/drawing/2014/main" id="{3771ECD4-9039-4FB7-9DA8-8BEB686FED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423" y="1505073"/>
            <a:ext cx="5824721" cy="3897648"/>
          </a:xfrm>
          <a:prstGeom prst="rect">
            <a:avLst/>
          </a:prstGeom>
          <a:ln w="38100">
            <a:solidFill>
              <a:schemeClr val="accent5">
                <a:lumMod val="75000"/>
              </a:schemeClr>
            </a:solidFill>
          </a:ln>
        </p:spPr>
      </p:pic>
      <p:pic>
        <p:nvPicPr>
          <p:cNvPr id="10" name="Imagem 9">
            <a:extLst>
              <a:ext uri="{FF2B5EF4-FFF2-40B4-BE49-F238E27FC236}">
                <a16:creationId xmlns:a16="http://schemas.microsoft.com/office/drawing/2014/main" id="{1515E89A-B18A-4CEE-AD32-7BE07181847B}"/>
              </a:ext>
            </a:extLst>
          </p:cNvPr>
          <p:cNvPicPr>
            <a:picLocks noChangeAspect="1"/>
          </p:cNvPicPr>
          <p:nvPr/>
        </p:nvPicPr>
        <p:blipFill rotWithShape="1">
          <a:blip r:embed="rId4">
            <a:extLst>
              <a:ext uri="{28A0092B-C50C-407E-A947-70E740481C1C}">
                <a14:useLocalDpi xmlns:a14="http://schemas.microsoft.com/office/drawing/2010/main" val="0"/>
              </a:ext>
            </a:extLst>
          </a:blip>
          <a:srcRect l="3929" r="12040"/>
          <a:stretch/>
        </p:blipFill>
        <p:spPr>
          <a:xfrm>
            <a:off x="6197831" y="1505073"/>
            <a:ext cx="5824721" cy="3899009"/>
          </a:xfrm>
          <a:prstGeom prst="rect">
            <a:avLst/>
          </a:prstGeom>
          <a:ln w="38100">
            <a:solidFill>
              <a:schemeClr val="accent5">
                <a:lumMod val="75000"/>
              </a:schemeClr>
            </a:solidFill>
          </a:ln>
        </p:spPr>
      </p:pic>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PCDD/PCDF Emissions – Products</a:t>
            </a:r>
          </a:p>
        </p:txBody>
      </p:sp>
      <p:sp>
        <p:nvSpPr>
          <p:cNvPr id="11" name="CaixaDeTexto 10">
            <a:extLst>
              <a:ext uri="{FF2B5EF4-FFF2-40B4-BE49-F238E27FC236}">
                <a16:creationId xmlns:a16="http://schemas.microsoft.com/office/drawing/2014/main" id="{FDE5270B-8A41-4DCA-B39C-D96068F8FDDB}"/>
              </a:ext>
            </a:extLst>
          </p:cNvPr>
          <p:cNvSpPr txBox="1"/>
          <p:nvPr/>
        </p:nvSpPr>
        <p:spPr>
          <a:xfrm>
            <a:off x="1578492" y="5549307"/>
            <a:ext cx="2992582" cy="646331"/>
          </a:xfrm>
          <a:prstGeom prst="rect">
            <a:avLst/>
          </a:prstGeom>
          <a:noFill/>
        </p:spPr>
        <p:txBody>
          <a:bodyPr wrap="square" rtlCol="0">
            <a:spAutoFit/>
          </a:bodyPr>
          <a:lstStyle/>
          <a:p>
            <a:pPr algn="ctr"/>
            <a:r>
              <a:rPr lang="pt-PT" b="1" dirty="0"/>
              <a:t>Leather Industry</a:t>
            </a:r>
          </a:p>
          <a:p>
            <a:pPr algn="ctr"/>
            <a:r>
              <a:rPr lang="pt-PT" b="1" dirty="0"/>
              <a:t>60.6 %</a:t>
            </a:r>
            <a:endParaRPr lang="pt-BR" b="1" dirty="0"/>
          </a:p>
        </p:txBody>
      </p:sp>
      <p:sp>
        <p:nvSpPr>
          <p:cNvPr id="12" name="CaixaDeTexto 11">
            <a:extLst>
              <a:ext uri="{FF2B5EF4-FFF2-40B4-BE49-F238E27FC236}">
                <a16:creationId xmlns:a16="http://schemas.microsoft.com/office/drawing/2014/main" id="{1467B64E-9E3C-4A60-A15B-33EF37415791}"/>
              </a:ext>
            </a:extLst>
          </p:cNvPr>
          <p:cNvSpPr txBox="1"/>
          <p:nvPr/>
        </p:nvSpPr>
        <p:spPr>
          <a:xfrm>
            <a:off x="7599152" y="5529886"/>
            <a:ext cx="2992582" cy="646331"/>
          </a:xfrm>
          <a:prstGeom prst="rect">
            <a:avLst/>
          </a:prstGeom>
          <a:noFill/>
        </p:spPr>
        <p:txBody>
          <a:bodyPr wrap="square" rtlCol="0">
            <a:spAutoFit/>
          </a:bodyPr>
          <a:lstStyle/>
          <a:p>
            <a:pPr algn="ctr"/>
            <a:r>
              <a:rPr lang="pt-PT" b="1" dirty="0"/>
              <a:t>Textile Industry</a:t>
            </a:r>
          </a:p>
          <a:p>
            <a:pPr algn="ctr"/>
            <a:r>
              <a:rPr lang="pt-PT" b="1" dirty="0"/>
              <a:t>12.4 %</a:t>
            </a:r>
            <a:endParaRPr lang="pt-BR" b="1" dirty="0"/>
          </a:p>
        </p:txBody>
      </p:sp>
    </p:spTree>
    <p:extLst>
      <p:ext uri="{BB962C8B-B14F-4D97-AF65-F5344CB8AC3E}">
        <p14:creationId xmlns:p14="http://schemas.microsoft.com/office/powerpoint/2010/main" val="3113973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áfico 9">
            <a:extLst>
              <a:ext uri="{FF2B5EF4-FFF2-40B4-BE49-F238E27FC236}">
                <a16:creationId xmlns:a16="http://schemas.microsoft.com/office/drawing/2014/main" id="{8D022D8D-62D7-4D1B-9246-635D72FD1F88}"/>
              </a:ext>
            </a:extLst>
          </p:cNvPr>
          <p:cNvGraphicFramePr/>
          <p:nvPr>
            <p:extLst>
              <p:ext uri="{D42A27DB-BD31-4B8C-83A1-F6EECF244321}">
                <p14:modId xmlns:p14="http://schemas.microsoft.com/office/powerpoint/2010/main" val="2377349647"/>
              </p:ext>
            </p:extLst>
          </p:nvPr>
        </p:nvGraphicFramePr>
        <p:xfrm>
          <a:off x="993057" y="819954"/>
          <a:ext cx="10205883" cy="6038046"/>
        </p:xfrm>
        <a:graphic>
          <a:graphicData uri="http://schemas.openxmlformats.org/drawingml/2006/chart">
            <c:chart xmlns:c="http://schemas.openxmlformats.org/drawingml/2006/chart" xmlns:r="http://schemas.openxmlformats.org/officeDocument/2006/relationships" r:id="rId2"/>
          </a:graphicData>
        </a:graphic>
      </p:graphicFrame>
      <p:sp>
        <p:nvSpPr>
          <p:cNvPr id="11" name="CaixaDeTexto 10">
            <a:extLst>
              <a:ext uri="{FF2B5EF4-FFF2-40B4-BE49-F238E27FC236}">
                <a16:creationId xmlns:a16="http://schemas.microsoft.com/office/drawing/2014/main" id="{395690B9-7CBC-450A-944A-4402C21694AB}"/>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PCDD/PCDF Emissions – Air</a:t>
            </a:r>
          </a:p>
        </p:txBody>
      </p:sp>
    </p:spTree>
    <p:extLst>
      <p:ext uri="{BB962C8B-B14F-4D97-AF65-F5344CB8AC3E}">
        <p14:creationId xmlns:p14="http://schemas.microsoft.com/office/powerpoint/2010/main" val="41997351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a:extLst>
              <a:ext uri="{FF2B5EF4-FFF2-40B4-BE49-F238E27FC236}">
                <a16:creationId xmlns:a16="http://schemas.microsoft.com/office/drawing/2014/main" id="{F87266DE-FFA3-45D2-B904-11BBDD968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2345" y="1505073"/>
            <a:ext cx="5860207" cy="3897648"/>
          </a:xfrm>
          <a:prstGeom prst="rect">
            <a:avLst/>
          </a:prstGeom>
          <a:ln w="38100">
            <a:solidFill>
              <a:schemeClr val="accent5">
                <a:lumMod val="75000"/>
              </a:schemeClr>
            </a:solidFill>
          </a:ln>
        </p:spPr>
      </p:pic>
      <p:pic>
        <p:nvPicPr>
          <p:cNvPr id="3" name="Imagem 2">
            <a:extLst>
              <a:ext uri="{FF2B5EF4-FFF2-40B4-BE49-F238E27FC236}">
                <a16:creationId xmlns:a16="http://schemas.microsoft.com/office/drawing/2014/main" id="{B0D1FD74-9702-4AE4-A0C9-5FF57ECFD3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423" y="1505073"/>
            <a:ext cx="5848561" cy="3897648"/>
          </a:xfrm>
          <a:prstGeom prst="rect">
            <a:avLst/>
          </a:prstGeom>
          <a:ln w="38100">
            <a:solidFill>
              <a:schemeClr val="accent1"/>
            </a:solidFill>
          </a:ln>
        </p:spPr>
      </p:pic>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Dioxin Emissions – Products</a:t>
            </a:r>
          </a:p>
        </p:txBody>
      </p:sp>
      <p:sp>
        <p:nvSpPr>
          <p:cNvPr id="11" name="CaixaDeTexto 10">
            <a:extLst>
              <a:ext uri="{FF2B5EF4-FFF2-40B4-BE49-F238E27FC236}">
                <a16:creationId xmlns:a16="http://schemas.microsoft.com/office/drawing/2014/main" id="{FDE5270B-8A41-4DCA-B39C-D96068F8FDDB}"/>
              </a:ext>
            </a:extLst>
          </p:cNvPr>
          <p:cNvSpPr txBox="1"/>
          <p:nvPr/>
        </p:nvSpPr>
        <p:spPr>
          <a:xfrm>
            <a:off x="1578492" y="5549307"/>
            <a:ext cx="2992582" cy="369332"/>
          </a:xfrm>
          <a:prstGeom prst="rect">
            <a:avLst/>
          </a:prstGeom>
          <a:noFill/>
        </p:spPr>
        <p:txBody>
          <a:bodyPr wrap="square" rtlCol="0">
            <a:spAutoFit/>
          </a:bodyPr>
          <a:lstStyle/>
          <a:p>
            <a:pPr algn="ctr"/>
            <a:r>
              <a:rPr lang="pt-PT" b="1" dirty="0"/>
              <a:t>Metal Industry</a:t>
            </a:r>
          </a:p>
        </p:txBody>
      </p:sp>
      <p:sp>
        <p:nvSpPr>
          <p:cNvPr id="12" name="CaixaDeTexto 11">
            <a:extLst>
              <a:ext uri="{FF2B5EF4-FFF2-40B4-BE49-F238E27FC236}">
                <a16:creationId xmlns:a16="http://schemas.microsoft.com/office/drawing/2014/main" id="{1467B64E-9E3C-4A60-A15B-33EF37415791}"/>
              </a:ext>
            </a:extLst>
          </p:cNvPr>
          <p:cNvSpPr txBox="1"/>
          <p:nvPr/>
        </p:nvSpPr>
        <p:spPr>
          <a:xfrm>
            <a:off x="7599152" y="5529886"/>
            <a:ext cx="2992582" cy="369332"/>
          </a:xfrm>
          <a:prstGeom prst="rect">
            <a:avLst/>
          </a:prstGeom>
          <a:noFill/>
        </p:spPr>
        <p:txBody>
          <a:bodyPr wrap="square" rtlCol="0">
            <a:spAutoFit/>
          </a:bodyPr>
          <a:lstStyle/>
          <a:p>
            <a:pPr algn="ctr"/>
            <a:r>
              <a:rPr lang="pt-PT" b="1" dirty="0"/>
              <a:t>Open burnings</a:t>
            </a:r>
          </a:p>
        </p:txBody>
      </p:sp>
    </p:spTree>
    <p:extLst>
      <p:ext uri="{BB962C8B-B14F-4D97-AF65-F5344CB8AC3E}">
        <p14:creationId xmlns:p14="http://schemas.microsoft.com/office/powerpoint/2010/main" val="4249957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DD044845-1FEF-46BB-B862-7C2D58CC5763}"/>
              </a:ext>
            </a:extLst>
          </p:cNvPr>
          <p:cNvPicPr>
            <a:picLocks noChangeAspect="1"/>
          </p:cNvPicPr>
          <p:nvPr/>
        </p:nvPicPr>
        <p:blipFill rotWithShape="1">
          <a:blip r:embed="rId3">
            <a:extLst>
              <a:ext uri="{28A0092B-C50C-407E-A947-70E740481C1C}">
                <a14:useLocalDpi xmlns:a14="http://schemas.microsoft.com/office/drawing/2010/main" val="0"/>
              </a:ext>
            </a:extLst>
          </a:blip>
          <a:srcRect t="12066" b="9458"/>
          <a:stretch/>
        </p:blipFill>
        <p:spPr>
          <a:xfrm>
            <a:off x="1383889" y="1238863"/>
            <a:ext cx="9424219" cy="4918735"/>
          </a:xfrm>
          <a:prstGeom prst="rect">
            <a:avLst/>
          </a:prstGeom>
          <a:ln w="38100">
            <a:solidFill>
              <a:schemeClr val="accent1"/>
            </a:solidFill>
          </a:ln>
        </p:spPr>
      </p:pic>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Thermal Power Plants</a:t>
            </a:r>
          </a:p>
        </p:txBody>
      </p:sp>
    </p:spTree>
    <p:extLst>
      <p:ext uri="{BB962C8B-B14F-4D97-AF65-F5344CB8AC3E}">
        <p14:creationId xmlns:p14="http://schemas.microsoft.com/office/powerpoint/2010/main" val="3917019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F8C1AF84-7CD8-4CB6-9D64-B1220EDD5D59}"/>
              </a:ext>
            </a:extLst>
          </p:cNvPr>
          <p:cNvSpPr txBox="1"/>
          <p:nvPr/>
        </p:nvSpPr>
        <p:spPr>
          <a:xfrm>
            <a:off x="0" y="79515"/>
            <a:ext cx="12191999" cy="646331"/>
          </a:xfrm>
          <a:prstGeom prst="rect">
            <a:avLst/>
          </a:prstGeom>
          <a:noFill/>
        </p:spPr>
        <p:txBody>
          <a:bodyPr wrap="square" rtlCol="0">
            <a:spAutoFit/>
          </a:bodyPr>
          <a:lstStyle/>
          <a:p>
            <a:pPr algn="ctr"/>
            <a:r>
              <a:rPr lang="pt-PT"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Electric Matrix</a:t>
            </a:r>
            <a:endParaRPr lang="pt-BR"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Gráfico 5">
            <a:extLst>
              <a:ext uri="{FF2B5EF4-FFF2-40B4-BE49-F238E27FC236}">
                <a16:creationId xmlns:a16="http://schemas.microsoft.com/office/drawing/2014/main" id="{46E6E963-B8F0-46FC-A0EB-06C74204B660}"/>
              </a:ext>
            </a:extLst>
          </p:cNvPr>
          <p:cNvGraphicFramePr/>
          <p:nvPr>
            <p:extLst>
              <p:ext uri="{D42A27DB-BD31-4B8C-83A1-F6EECF244321}">
                <p14:modId xmlns:p14="http://schemas.microsoft.com/office/powerpoint/2010/main" val="3112322770"/>
              </p:ext>
            </p:extLst>
          </p:nvPr>
        </p:nvGraphicFramePr>
        <p:xfrm>
          <a:off x="1705093" y="1364567"/>
          <a:ext cx="9169234" cy="52824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76808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Laws and Regulations</a:t>
            </a:r>
          </a:p>
        </p:txBody>
      </p:sp>
      <p:sp>
        <p:nvSpPr>
          <p:cNvPr id="8" name="CaixaDeTexto 7">
            <a:extLst>
              <a:ext uri="{FF2B5EF4-FFF2-40B4-BE49-F238E27FC236}">
                <a16:creationId xmlns:a16="http://schemas.microsoft.com/office/drawing/2014/main" id="{528B95D9-A641-4E79-A90F-2CF58350A046}"/>
              </a:ext>
            </a:extLst>
          </p:cNvPr>
          <p:cNvSpPr txBox="1"/>
          <p:nvPr/>
        </p:nvSpPr>
        <p:spPr>
          <a:xfrm>
            <a:off x="0" y="993913"/>
            <a:ext cx="12191999" cy="5078313"/>
          </a:xfrm>
          <a:prstGeom prst="rect">
            <a:avLst/>
          </a:prstGeom>
          <a:noFill/>
        </p:spPr>
        <p:txBody>
          <a:bodyPr wrap="square" rtlCol="0">
            <a:spAutoFit/>
          </a:bodyPr>
          <a:lstStyle/>
          <a:p>
            <a:pPr marL="285750" indent="-285750" algn="just">
              <a:lnSpc>
                <a:spcPct val="150000"/>
              </a:lnSpc>
              <a:buClr>
                <a:schemeClr val="accent5">
                  <a:lumMod val="50000"/>
                </a:schemeClr>
              </a:buClr>
              <a:buFont typeface="Arial" panose="020B0604020202020204" pitchFamily="34" charset="0"/>
              <a:buChar char="•"/>
            </a:pPr>
            <a:r>
              <a:rPr lang="pt-PT" sz="3600" dirty="0"/>
              <a:t>Thresholds estabilished only for waste thermal treatment, co-processing ovens and in some food items;</a:t>
            </a:r>
          </a:p>
          <a:p>
            <a:pPr marL="285750" indent="-285750" algn="just">
              <a:lnSpc>
                <a:spcPct val="150000"/>
              </a:lnSpc>
              <a:buClr>
                <a:schemeClr val="accent5">
                  <a:lumMod val="50000"/>
                </a:schemeClr>
              </a:buClr>
              <a:buFont typeface="Arial" panose="020B0604020202020204" pitchFamily="34" charset="0"/>
              <a:buChar char="•"/>
            </a:pPr>
            <a:r>
              <a:rPr lang="pt-PT" sz="3600" dirty="0"/>
              <a:t>Dioxins indirectly regulated through policies for fixed emission sources and for vehicle emissions;</a:t>
            </a:r>
          </a:p>
          <a:p>
            <a:pPr marL="285750" indent="-285750" algn="just">
              <a:lnSpc>
                <a:spcPct val="150000"/>
              </a:lnSpc>
              <a:buClr>
                <a:schemeClr val="accent5">
                  <a:lumMod val="50000"/>
                </a:schemeClr>
              </a:buClr>
              <a:buFont typeface="Arial" panose="020B0604020202020204" pitchFamily="34" charset="0"/>
              <a:buChar char="•"/>
            </a:pPr>
            <a:r>
              <a:rPr lang="pt-PT" sz="3600" dirty="0"/>
              <a:t>POP releases in effluents are forbidden;</a:t>
            </a:r>
          </a:p>
          <a:p>
            <a:pPr marL="285750" indent="-285750" algn="just">
              <a:lnSpc>
                <a:spcPct val="150000"/>
              </a:lnSpc>
              <a:buClr>
                <a:schemeClr val="accent5">
                  <a:lumMod val="50000"/>
                </a:schemeClr>
              </a:buClr>
              <a:buFont typeface="Arial" panose="020B0604020202020204" pitchFamily="34" charset="0"/>
              <a:buChar char="•"/>
            </a:pPr>
            <a:r>
              <a:rPr lang="pt-PT" sz="3600" dirty="0"/>
              <a:t>National Policy for Waste Management. </a:t>
            </a:r>
          </a:p>
        </p:txBody>
      </p:sp>
    </p:spTree>
    <p:extLst>
      <p:ext uri="{BB962C8B-B14F-4D97-AF65-F5344CB8AC3E}">
        <p14:creationId xmlns:p14="http://schemas.microsoft.com/office/powerpoint/2010/main" val="1047153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Main Goal</a:t>
            </a:r>
          </a:p>
        </p:txBody>
      </p:sp>
      <p:sp>
        <p:nvSpPr>
          <p:cNvPr id="8" name="CaixaDeTexto 7">
            <a:extLst>
              <a:ext uri="{FF2B5EF4-FFF2-40B4-BE49-F238E27FC236}">
                <a16:creationId xmlns:a16="http://schemas.microsoft.com/office/drawing/2014/main" id="{528B95D9-A641-4E79-A90F-2CF58350A046}"/>
              </a:ext>
            </a:extLst>
          </p:cNvPr>
          <p:cNvSpPr txBox="1"/>
          <p:nvPr/>
        </p:nvSpPr>
        <p:spPr>
          <a:xfrm>
            <a:off x="0" y="917713"/>
            <a:ext cx="12191999" cy="837473"/>
          </a:xfrm>
          <a:prstGeom prst="rect">
            <a:avLst/>
          </a:prstGeom>
          <a:noFill/>
        </p:spPr>
        <p:txBody>
          <a:bodyPr wrap="square" rtlCol="0">
            <a:spAutoFit/>
          </a:bodyPr>
          <a:lstStyle/>
          <a:p>
            <a:pPr marL="285750" indent="-285750" algn="just">
              <a:lnSpc>
                <a:spcPct val="150000"/>
              </a:lnSpc>
              <a:buClr>
                <a:schemeClr val="accent5">
                  <a:lumMod val="50000"/>
                </a:schemeClr>
              </a:buClr>
              <a:buFont typeface="Arial" panose="020B0604020202020204" pitchFamily="34" charset="0"/>
              <a:buChar char="•"/>
            </a:pPr>
            <a:r>
              <a:rPr lang="pt-PT" sz="3600" dirty="0"/>
              <a:t>Reducing the PCDD/PCDF emissions in 45.5 % after 5 years. </a:t>
            </a:r>
          </a:p>
        </p:txBody>
      </p:sp>
      <p:pic>
        <p:nvPicPr>
          <p:cNvPr id="3" name="Imagem 2">
            <a:extLst>
              <a:ext uri="{FF2B5EF4-FFF2-40B4-BE49-F238E27FC236}">
                <a16:creationId xmlns:a16="http://schemas.microsoft.com/office/drawing/2014/main" id="{DA245A5E-F824-4B20-BF38-4BDFF2F8DD8A}"/>
              </a:ext>
            </a:extLst>
          </p:cNvPr>
          <p:cNvPicPr>
            <a:picLocks noChangeAspect="1"/>
          </p:cNvPicPr>
          <p:nvPr/>
        </p:nvPicPr>
        <p:blipFill rotWithShape="1">
          <a:blip r:embed="rId3">
            <a:extLst>
              <a:ext uri="{28A0092B-C50C-407E-A947-70E740481C1C}">
                <a14:useLocalDpi xmlns:a14="http://schemas.microsoft.com/office/drawing/2010/main" val="0"/>
              </a:ext>
            </a:extLst>
          </a:blip>
          <a:srcRect b="33167"/>
          <a:stretch/>
        </p:blipFill>
        <p:spPr>
          <a:xfrm>
            <a:off x="0" y="2048701"/>
            <a:ext cx="12191999" cy="4809299"/>
          </a:xfrm>
          <a:prstGeom prst="rect">
            <a:avLst/>
          </a:prstGeom>
        </p:spPr>
      </p:pic>
    </p:spTree>
    <p:extLst>
      <p:ext uri="{BB962C8B-B14F-4D97-AF65-F5344CB8AC3E}">
        <p14:creationId xmlns:p14="http://schemas.microsoft.com/office/powerpoint/2010/main" val="22439039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3E3A34F6-0446-4FA3-8516-406D8E51C964}"/>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Main Challenge</a:t>
            </a:r>
          </a:p>
        </p:txBody>
      </p:sp>
      <p:sp>
        <p:nvSpPr>
          <p:cNvPr id="8" name="CaixaDeTexto 7">
            <a:extLst>
              <a:ext uri="{FF2B5EF4-FFF2-40B4-BE49-F238E27FC236}">
                <a16:creationId xmlns:a16="http://schemas.microsoft.com/office/drawing/2014/main" id="{528B95D9-A641-4E79-A90F-2CF58350A046}"/>
              </a:ext>
            </a:extLst>
          </p:cNvPr>
          <p:cNvSpPr txBox="1"/>
          <p:nvPr/>
        </p:nvSpPr>
        <p:spPr>
          <a:xfrm>
            <a:off x="0" y="993913"/>
            <a:ext cx="12191999" cy="1668470"/>
          </a:xfrm>
          <a:prstGeom prst="rect">
            <a:avLst/>
          </a:prstGeom>
          <a:noFill/>
        </p:spPr>
        <p:txBody>
          <a:bodyPr wrap="square" rtlCol="0">
            <a:spAutoFit/>
          </a:bodyPr>
          <a:lstStyle/>
          <a:p>
            <a:pPr marL="285750" indent="-285750" algn="just">
              <a:lnSpc>
                <a:spcPct val="150000"/>
              </a:lnSpc>
              <a:buClr>
                <a:schemeClr val="accent5">
                  <a:lumMod val="50000"/>
                </a:schemeClr>
              </a:buClr>
              <a:buFont typeface="Arial" panose="020B0604020202020204" pitchFamily="34" charset="0"/>
              <a:buChar char="•"/>
            </a:pPr>
            <a:r>
              <a:rPr lang="pt-PT" sz="3600" dirty="0"/>
              <a:t>Increasing the capacity of analysing dioxins and furans by Brazilian laboratories and decreasing the prices.</a:t>
            </a:r>
          </a:p>
        </p:txBody>
      </p:sp>
      <p:pic>
        <p:nvPicPr>
          <p:cNvPr id="3" name="Imagem 2">
            <a:extLst>
              <a:ext uri="{FF2B5EF4-FFF2-40B4-BE49-F238E27FC236}">
                <a16:creationId xmlns:a16="http://schemas.microsoft.com/office/drawing/2014/main" id="{FF035B45-2B68-4175-A309-AD3667EB0F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420" y="2997609"/>
            <a:ext cx="4633157" cy="3474868"/>
          </a:xfrm>
          <a:prstGeom prst="rect">
            <a:avLst/>
          </a:prstGeom>
          <a:ln w="38100">
            <a:solidFill>
              <a:schemeClr val="accent1"/>
            </a:solidFill>
          </a:ln>
        </p:spPr>
      </p:pic>
    </p:spTree>
    <p:extLst>
      <p:ext uri="{BB962C8B-B14F-4D97-AF65-F5344CB8AC3E}">
        <p14:creationId xmlns:p14="http://schemas.microsoft.com/office/powerpoint/2010/main" val="2605396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DA2379A2-74A5-40F6-92FA-42A4306848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8854" y="0"/>
            <a:ext cx="8354291" cy="6858000"/>
          </a:xfrm>
          <a:prstGeom prst="rect">
            <a:avLst/>
          </a:prstGeom>
        </p:spPr>
      </p:pic>
    </p:spTree>
    <p:extLst>
      <p:ext uri="{BB962C8B-B14F-4D97-AF65-F5344CB8AC3E}">
        <p14:creationId xmlns:p14="http://schemas.microsoft.com/office/powerpoint/2010/main" val="1908390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3BADE656-84FF-46B8-8701-1A3F9558408E}"/>
              </a:ext>
            </a:extLst>
          </p:cNvPr>
          <p:cNvSpPr txBox="1"/>
          <p:nvPr/>
        </p:nvSpPr>
        <p:spPr>
          <a:xfrm>
            <a:off x="3151163" y="68712"/>
            <a:ext cx="9040836"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BRAZIL</a:t>
            </a:r>
          </a:p>
        </p:txBody>
      </p:sp>
      <p:pic>
        <p:nvPicPr>
          <p:cNvPr id="8" name="Imagem 7">
            <a:extLst>
              <a:ext uri="{FF2B5EF4-FFF2-40B4-BE49-F238E27FC236}">
                <a16:creationId xmlns:a16="http://schemas.microsoft.com/office/drawing/2014/main" id="{99908DC9-20C4-491D-A934-D35F1D6C8882}"/>
              </a:ext>
            </a:extLst>
          </p:cNvPr>
          <p:cNvPicPr>
            <a:picLocks noChangeAspect="1"/>
          </p:cNvPicPr>
          <p:nvPr/>
        </p:nvPicPr>
        <p:blipFill rotWithShape="1">
          <a:blip r:embed="rId2">
            <a:extLst>
              <a:ext uri="{28A0092B-C50C-407E-A947-70E740481C1C}">
                <a14:useLocalDpi xmlns:a14="http://schemas.microsoft.com/office/drawing/2010/main" val="0"/>
              </a:ext>
            </a:extLst>
          </a:blip>
          <a:srcRect l="28876" r="39260"/>
          <a:stretch/>
        </p:blipFill>
        <p:spPr>
          <a:xfrm>
            <a:off x="0" y="-10627"/>
            <a:ext cx="3151163" cy="6868627"/>
          </a:xfrm>
          <a:prstGeom prst="rect">
            <a:avLst/>
          </a:prstGeom>
        </p:spPr>
      </p:pic>
      <p:sp>
        <p:nvSpPr>
          <p:cNvPr id="9" name="CaixaDeTexto 8">
            <a:extLst>
              <a:ext uri="{FF2B5EF4-FFF2-40B4-BE49-F238E27FC236}">
                <a16:creationId xmlns:a16="http://schemas.microsoft.com/office/drawing/2014/main" id="{27324C9C-0609-4A0B-A5BD-06AC962E7FD4}"/>
              </a:ext>
            </a:extLst>
          </p:cNvPr>
          <p:cNvSpPr txBox="1"/>
          <p:nvPr/>
        </p:nvSpPr>
        <p:spPr>
          <a:xfrm>
            <a:off x="3286539" y="993913"/>
            <a:ext cx="8680174" cy="6740307"/>
          </a:xfrm>
          <a:prstGeom prst="rect">
            <a:avLst/>
          </a:prstGeom>
          <a:noFill/>
        </p:spPr>
        <p:txBody>
          <a:bodyPr wrap="square" rtlCol="0">
            <a:spAutoFit/>
          </a:bodyPr>
          <a:lstStyle/>
          <a:p>
            <a:pPr marL="285750" indent="-285750">
              <a:lnSpc>
                <a:spcPct val="150000"/>
              </a:lnSpc>
              <a:buClr>
                <a:schemeClr val="accent5">
                  <a:lumMod val="50000"/>
                </a:schemeClr>
              </a:buClr>
              <a:buFont typeface="Arial" panose="020B0604020202020204" pitchFamily="34" charset="0"/>
              <a:buChar char="•"/>
            </a:pPr>
            <a:r>
              <a:rPr lang="pt-PT" sz="3600" b="1" dirty="0"/>
              <a:t>Population:</a:t>
            </a:r>
            <a:r>
              <a:rPr lang="pt-PT" sz="3600" dirty="0"/>
              <a:t> 208,007,000 inhabitants</a:t>
            </a:r>
            <a:br>
              <a:rPr lang="pt-PT" sz="3600" dirty="0"/>
            </a:br>
            <a:r>
              <a:rPr lang="pt-PT" sz="3600" dirty="0"/>
              <a:t>(sixth most populous in the world)</a:t>
            </a:r>
          </a:p>
          <a:p>
            <a:pPr marL="285750" indent="-285750">
              <a:lnSpc>
                <a:spcPct val="150000"/>
              </a:lnSpc>
              <a:buClr>
                <a:schemeClr val="accent5">
                  <a:lumMod val="50000"/>
                </a:schemeClr>
              </a:buClr>
              <a:buFont typeface="Arial" panose="020B0604020202020204" pitchFamily="34" charset="0"/>
              <a:buChar char="•"/>
            </a:pPr>
            <a:r>
              <a:rPr lang="pt-PT" sz="3600" b="1" dirty="0"/>
              <a:t>Official language: </a:t>
            </a:r>
            <a:r>
              <a:rPr lang="pt-PT" sz="3600" dirty="0"/>
              <a:t>Portuguese</a:t>
            </a:r>
          </a:p>
          <a:p>
            <a:pPr marL="285750" indent="-285750">
              <a:lnSpc>
                <a:spcPct val="150000"/>
              </a:lnSpc>
              <a:buClr>
                <a:schemeClr val="accent5">
                  <a:lumMod val="50000"/>
                </a:schemeClr>
              </a:buClr>
              <a:buFont typeface="Arial" panose="020B0604020202020204" pitchFamily="34" charset="0"/>
              <a:buChar char="•"/>
            </a:pPr>
            <a:r>
              <a:rPr lang="pt-PT" sz="3600" b="1" dirty="0"/>
              <a:t>HDI:</a:t>
            </a:r>
            <a:r>
              <a:rPr lang="pt-PT" sz="3600" dirty="0"/>
              <a:t> 0,754</a:t>
            </a:r>
          </a:p>
          <a:p>
            <a:pPr marL="285750" indent="-285750">
              <a:lnSpc>
                <a:spcPct val="150000"/>
              </a:lnSpc>
              <a:buClr>
                <a:schemeClr val="accent5">
                  <a:lumMod val="50000"/>
                </a:schemeClr>
              </a:buClr>
              <a:buFont typeface="Arial" panose="020B0604020202020204" pitchFamily="34" charset="0"/>
              <a:buChar char="•"/>
            </a:pPr>
            <a:r>
              <a:rPr lang="pt-PT" sz="3600" b="1" dirty="0"/>
              <a:t>Life expectancy:</a:t>
            </a:r>
            <a:r>
              <a:rPr lang="pt-PT" sz="3600" dirty="0"/>
              <a:t> 75,5 years</a:t>
            </a:r>
          </a:p>
          <a:p>
            <a:pPr marL="285750" indent="-285750">
              <a:lnSpc>
                <a:spcPct val="150000"/>
              </a:lnSpc>
              <a:buClr>
                <a:schemeClr val="accent5">
                  <a:lumMod val="50000"/>
                </a:schemeClr>
              </a:buClr>
              <a:buFont typeface="Arial" panose="020B0604020202020204" pitchFamily="34" charset="0"/>
              <a:buChar char="•"/>
            </a:pPr>
            <a:r>
              <a:rPr lang="pt-PT" sz="3600" b="1" dirty="0"/>
              <a:t>Education expectancy:</a:t>
            </a:r>
            <a:r>
              <a:rPr lang="pt-PT" sz="3600" dirty="0"/>
              <a:t> 7,8 years</a:t>
            </a:r>
          </a:p>
          <a:p>
            <a:pPr marL="285750" indent="-285750">
              <a:lnSpc>
                <a:spcPct val="150000"/>
              </a:lnSpc>
              <a:buClr>
                <a:schemeClr val="accent5">
                  <a:lumMod val="50000"/>
                </a:schemeClr>
              </a:buClr>
              <a:buFont typeface="Arial" panose="020B0604020202020204" pitchFamily="34" charset="0"/>
              <a:buChar char="•"/>
            </a:pPr>
            <a:endParaRPr lang="pt-PT" sz="3600" dirty="0"/>
          </a:p>
          <a:p>
            <a:pPr marL="285750" indent="-285750">
              <a:lnSpc>
                <a:spcPct val="150000"/>
              </a:lnSpc>
              <a:buClr>
                <a:schemeClr val="accent5">
                  <a:lumMod val="50000"/>
                </a:schemeClr>
              </a:buClr>
              <a:buFont typeface="Arial" panose="020B0604020202020204" pitchFamily="34" charset="0"/>
              <a:buChar char="•"/>
            </a:pPr>
            <a:endParaRPr lang="pt-PT" sz="3600" dirty="0"/>
          </a:p>
        </p:txBody>
      </p:sp>
    </p:spTree>
    <p:extLst>
      <p:ext uri="{BB962C8B-B14F-4D97-AF65-F5344CB8AC3E}">
        <p14:creationId xmlns:p14="http://schemas.microsoft.com/office/powerpoint/2010/main" val="4100936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F34D4486-0D9F-4FD3-BCE3-DDAE54386A15}"/>
              </a:ext>
            </a:extLst>
          </p:cNvPr>
          <p:cNvPicPr>
            <a:picLocks noChangeAspect="1"/>
          </p:cNvPicPr>
          <p:nvPr/>
        </p:nvPicPr>
        <p:blipFill rotWithShape="1">
          <a:blip r:embed="rId3">
            <a:extLst>
              <a:ext uri="{28A0092B-C50C-407E-A947-70E740481C1C}">
                <a14:useLocalDpi xmlns:a14="http://schemas.microsoft.com/office/drawing/2010/main" val="0"/>
              </a:ext>
            </a:extLst>
          </a:blip>
          <a:srcRect l="51808" r="22346"/>
          <a:stretch/>
        </p:blipFill>
        <p:spPr>
          <a:xfrm>
            <a:off x="0" y="0"/>
            <a:ext cx="3151163" cy="6858000"/>
          </a:xfrm>
          <a:prstGeom prst="rect">
            <a:avLst/>
          </a:prstGeom>
        </p:spPr>
      </p:pic>
      <p:sp>
        <p:nvSpPr>
          <p:cNvPr id="4" name="CaixaDeTexto 3">
            <a:extLst>
              <a:ext uri="{FF2B5EF4-FFF2-40B4-BE49-F238E27FC236}">
                <a16:creationId xmlns:a16="http://schemas.microsoft.com/office/drawing/2014/main" id="{3BADE656-84FF-46B8-8701-1A3F9558408E}"/>
              </a:ext>
            </a:extLst>
          </p:cNvPr>
          <p:cNvSpPr txBox="1"/>
          <p:nvPr/>
        </p:nvSpPr>
        <p:spPr>
          <a:xfrm>
            <a:off x="3151163" y="68712"/>
            <a:ext cx="9040836"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BRAZIL</a:t>
            </a:r>
          </a:p>
        </p:txBody>
      </p:sp>
      <p:sp>
        <p:nvSpPr>
          <p:cNvPr id="9" name="CaixaDeTexto 8">
            <a:extLst>
              <a:ext uri="{FF2B5EF4-FFF2-40B4-BE49-F238E27FC236}">
                <a16:creationId xmlns:a16="http://schemas.microsoft.com/office/drawing/2014/main" id="{27324C9C-0609-4A0B-A5BD-06AC962E7FD4}"/>
              </a:ext>
            </a:extLst>
          </p:cNvPr>
          <p:cNvSpPr txBox="1"/>
          <p:nvPr/>
        </p:nvSpPr>
        <p:spPr>
          <a:xfrm>
            <a:off x="3286539" y="993913"/>
            <a:ext cx="8680174" cy="5909310"/>
          </a:xfrm>
          <a:prstGeom prst="rect">
            <a:avLst/>
          </a:prstGeom>
          <a:noFill/>
        </p:spPr>
        <p:txBody>
          <a:bodyPr wrap="square" rtlCol="0">
            <a:spAutoFit/>
          </a:bodyPr>
          <a:lstStyle/>
          <a:p>
            <a:pPr marL="285750" indent="-285750">
              <a:lnSpc>
                <a:spcPct val="150000"/>
              </a:lnSpc>
              <a:buClr>
                <a:schemeClr val="accent5">
                  <a:lumMod val="50000"/>
                </a:schemeClr>
              </a:buClr>
              <a:buFont typeface="Arial" panose="020B0604020202020204" pitchFamily="34" charset="0"/>
              <a:buChar char="•"/>
            </a:pPr>
            <a:r>
              <a:rPr lang="pt-PT" sz="3600" b="1" dirty="0"/>
              <a:t>GDP:</a:t>
            </a:r>
            <a:r>
              <a:rPr lang="pt-PT" sz="3600" dirty="0"/>
              <a:t> US$ 1,77 trillion</a:t>
            </a:r>
            <a:br>
              <a:rPr lang="pt-PT" sz="3600" dirty="0"/>
            </a:br>
            <a:r>
              <a:rPr lang="pt-PT" sz="3600" b="1" dirty="0"/>
              <a:t>Per capita income (PPP):</a:t>
            </a:r>
            <a:r>
              <a:rPr lang="pt-PT" sz="3600" dirty="0"/>
              <a:t> U$ 15,700</a:t>
            </a:r>
          </a:p>
          <a:p>
            <a:pPr marL="285750" indent="-285750">
              <a:lnSpc>
                <a:spcPct val="150000"/>
              </a:lnSpc>
              <a:buClr>
                <a:schemeClr val="accent5">
                  <a:lumMod val="50000"/>
                </a:schemeClr>
              </a:buClr>
              <a:buFont typeface="Arial" panose="020B0604020202020204" pitchFamily="34" charset="0"/>
              <a:buChar char="•"/>
            </a:pPr>
            <a:r>
              <a:rPr lang="pt-PT" sz="3600" dirty="0"/>
              <a:t>84,35 % of the population live in the cities.</a:t>
            </a:r>
          </a:p>
          <a:p>
            <a:pPr marL="285750" indent="-285750">
              <a:lnSpc>
                <a:spcPct val="150000"/>
              </a:lnSpc>
              <a:buClr>
                <a:schemeClr val="accent5">
                  <a:lumMod val="50000"/>
                </a:schemeClr>
              </a:buClr>
              <a:buFont typeface="Arial" panose="020B0604020202020204" pitchFamily="34" charset="0"/>
              <a:buChar char="•"/>
            </a:pPr>
            <a:r>
              <a:rPr lang="pt-PT" sz="3600" b="1" dirty="0"/>
              <a:t>Major exports:</a:t>
            </a:r>
            <a:r>
              <a:rPr lang="pt-PT" sz="3600" dirty="0"/>
              <a:t> soy, iron ore, crude oil, sugar, chicken meat, vehicles.</a:t>
            </a:r>
          </a:p>
          <a:p>
            <a:pPr marL="285750" indent="-285750">
              <a:lnSpc>
                <a:spcPct val="150000"/>
              </a:lnSpc>
              <a:buClr>
                <a:schemeClr val="accent5">
                  <a:lumMod val="50000"/>
                </a:schemeClr>
              </a:buClr>
              <a:buFont typeface="Arial" panose="020B0604020202020204" pitchFamily="34" charset="0"/>
              <a:buChar char="•"/>
            </a:pPr>
            <a:r>
              <a:rPr lang="pt-PT" sz="3600" b="1" dirty="0"/>
              <a:t>Major imports: </a:t>
            </a:r>
            <a:r>
              <a:rPr lang="pt-PT" sz="3600" dirty="0"/>
              <a:t>medicines,</a:t>
            </a:r>
            <a:r>
              <a:rPr lang="pt-PT" sz="3600" b="1" dirty="0"/>
              <a:t> </a:t>
            </a:r>
            <a:r>
              <a:rPr lang="pt-PT" sz="3600" dirty="0"/>
              <a:t>refined and crude oil and vehicles and vehicle parts.</a:t>
            </a:r>
          </a:p>
        </p:txBody>
      </p:sp>
    </p:spTree>
    <p:extLst>
      <p:ext uri="{BB962C8B-B14F-4D97-AF65-F5344CB8AC3E}">
        <p14:creationId xmlns:p14="http://schemas.microsoft.com/office/powerpoint/2010/main" val="2887581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pinimg.com/originals/de/2a/a3/de2aa3cc39039a9ca5deaf2a5cc8f5c4.jpg">
            <a:extLst>
              <a:ext uri="{FF2B5EF4-FFF2-40B4-BE49-F238E27FC236}">
                <a16:creationId xmlns:a16="http://schemas.microsoft.com/office/drawing/2014/main" id="{11998B2A-A105-43DB-A5BF-8CEB7037FA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471138" cy="6471138"/>
          </a:xfrm>
          <a:prstGeom prst="rect">
            <a:avLst/>
          </a:prstGeom>
          <a:noFill/>
          <a:extLst>
            <a:ext uri="{909E8E84-426E-40DD-AFC4-6F175D3DCCD1}">
              <a14:hiddenFill xmlns:a14="http://schemas.microsoft.com/office/drawing/2010/main">
                <a:solidFill>
                  <a:srgbClr val="FFFFFF"/>
                </a:solidFill>
              </a14:hiddenFill>
            </a:ext>
          </a:extLst>
        </p:spPr>
      </p:pic>
      <p:sp>
        <p:nvSpPr>
          <p:cNvPr id="5" name="CaixaDeTexto 4">
            <a:extLst>
              <a:ext uri="{FF2B5EF4-FFF2-40B4-BE49-F238E27FC236}">
                <a16:creationId xmlns:a16="http://schemas.microsoft.com/office/drawing/2014/main" id="{725FFE20-43EB-40CB-8444-463D629AFC0F}"/>
              </a:ext>
            </a:extLst>
          </p:cNvPr>
          <p:cNvSpPr txBox="1"/>
          <p:nvPr/>
        </p:nvSpPr>
        <p:spPr>
          <a:xfrm>
            <a:off x="4425926" y="5553509"/>
            <a:ext cx="7658223" cy="1200329"/>
          </a:xfrm>
          <a:prstGeom prst="rect">
            <a:avLst/>
          </a:prstGeom>
          <a:noFill/>
        </p:spPr>
        <p:txBody>
          <a:bodyPr wrap="square" rtlCol="0">
            <a:spAutoFit/>
          </a:bodyPr>
          <a:lstStyle/>
          <a:p>
            <a:pPr marL="285750" indent="-285750">
              <a:lnSpc>
                <a:spcPct val="150000"/>
              </a:lnSpc>
              <a:buClr>
                <a:schemeClr val="accent5">
                  <a:lumMod val="50000"/>
                </a:schemeClr>
              </a:buClr>
              <a:buFont typeface="Arial" panose="020B0604020202020204" pitchFamily="34" charset="0"/>
              <a:buChar char="•"/>
            </a:pPr>
            <a:r>
              <a:rPr lang="pt-PT" sz="2400" dirty="0"/>
              <a:t>62 % of the original coverage.</a:t>
            </a:r>
          </a:p>
          <a:p>
            <a:pPr marL="285750" indent="-285750">
              <a:lnSpc>
                <a:spcPct val="150000"/>
              </a:lnSpc>
              <a:buClr>
                <a:schemeClr val="accent5">
                  <a:lumMod val="50000"/>
                </a:schemeClr>
              </a:buClr>
              <a:buFont typeface="Arial" panose="020B0604020202020204" pitchFamily="34" charset="0"/>
              <a:buChar char="•"/>
            </a:pPr>
            <a:r>
              <a:rPr lang="pt-PT" sz="2400" dirty="0"/>
              <a:t>Brazilian forests represent 28 % of the total global forests.</a:t>
            </a:r>
          </a:p>
        </p:txBody>
      </p:sp>
      <p:sp>
        <p:nvSpPr>
          <p:cNvPr id="2" name="Retângulo 1">
            <a:extLst>
              <a:ext uri="{FF2B5EF4-FFF2-40B4-BE49-F238E27FC236}">
                <a16:creationId xmlns:a16="http://schemas.microsoft.com/office/drawing/2014/main" id="{9531FDE2-11CD-4F20-8463-F40BB609402B}"/>
              </a:ext>
            </a:extLst>
          </p:cNvPr>
          <p:cNvSpPr/>
          <p:nvPr/>
        </p:nvSpPr>
        <p:spPr>
          <a:xfrm>
            <a:off x="6747803" y="1530994"/>
            <a:ext cx="2382129" cy="2677656"/>
          </a:xfrm>
          <a:prstGeom prst="rect">
            <a:avLst/>
          </a:prstGeom>
        </p:spPr>
        <p:txBody>
          <a:bodyPr wrap="square">
            <a:spAutoFit/>
          </a:bodyPr>
          <a:lstStyle/>
          <a:p>
            <a:pPr>
              <a:lnSpc>
                <a:spcPct val="150000"/>
              </a:lnSpc>
              <a:buClr>
                <a:schemeClr val="accent5">
                  <a:lumMod val="50000"/>
                </a:schemeClr>
              </a:buClr>
            </a:pPr>
            <a:r>
              <a:rPr lang="pt-PT" sz="2800" b="1" dirty="0"/>
              <a:t>Climate</a:t>
            </a:r>
          </a:p>
          <a:p>
            <a:pPr marL="285750" indent="-285750">
              <a:lnSpc>
                <a:spcPct val="150000"/>
              </a:lnSpc>
              <a:buClr>
                <a:schemeClr val="accent5">
                  <a:lumMod val="50000"/>
                </a:schemeClr>
              </a:buClr>
              <a:buFont typeface="Arial" panose="020B0604020202020204" pitchFamily="34" charset="0"/>
              <a:buChar char="•"/>
            </a:pPr>
            <a:r>
              <a:rPr lang="pt-PT" sz="2800" dirty="0"/>
              <a:t>equatorial</a:t>
            </a:r>
          </a:p>
          <a:p>
            <a:pPr marL="285750" indent="-285750">
              <a:lnSpc>
                <a:spcPct val="150000"/>
              </a:lnSpc>
              <a:buClr>
                <a:schemeClr val="accent5">
                  <a:lumMod val="50000"/>
                </a:schemeClr>
              </a:buClr>
              <a:buFont typeface="Arial" panose="020B0604020202020204" pitchFamily="34" charset="0"/>
              <a:buChar char="•"/>
            </a:pPr>
            <a:r>
              <a:rPr lang="pt-PT" sz="2800" dirty="0"/>
              <a:t>tropical</a:t>
            </a:r>
          </a:p>
          <a:p>
            <a:pPr marL="285750" indent="-285750">
              <a:lnSpc>
                <a:spcPct val="150000"/>
              </a:lnSpc>
              <a:buClr>
                <a:schemeClr val="accent5">
                  <a:lumMod val="50000"/>
                </a:schemeClr>
              </a:buClr>
              <a:buFont typeface="Arial" panose="020B0604020202020204" pitchFamily="34" charset="0"/>
              <a:buChar char="•"/>
            </a:pPr>
            <a:r>
              <a:rPr lang="pt-PT" sz="2800" dirty="0"/>
              <a:t>subtropical</a:t>
            </a:r>
          </a:p>
        </p:txBody>
      </p:sp>
      <p:sp>
        <p:nvSpPr>
          <p:cNvPr id="7" name="CaixaDeTexto 6">
            <a:extLst>
              <a:ext uri="{FF2B5EF4-FFF2-40B4-BE49-F238E27FC236}">
                <a16:creationId xmlns:a16="http://schemas.microsoft.com/office/drawing/2014/main" id="{74864DCF-8445-4990-B416-9AC56F700AB9}"/>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Biomes</a:t>
            </a:r>
          </a:p>
        </p:txBody>
      </p:sp>
    </p:spTree>
    <p:extLst>
      <p:ext uri="{BB962C8B-B14F-4D97-AF65-F5344CB8AC3E}">
        <p14:creationId xmlns:p14="http://schemas.microsoft.com/office/powerpoint/2010/main" val="25994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c7.alamy.com/comp/EX6MP3/brazil-at-night-in-2012-this-satellite-image-with-country-borders-EX6MP3.jpg">
            <a:extLst>
              <a:ext uri="{FF2B5EF4-FFF2-40B4-BE49-F238E27FC236}">
                <a16:creationId xmlns:a16="http://schemas.microsoft.com/office/drawing/2014/main" id="{F65351C4-8C7E-49A0-AF8C-BF6E0BC466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268" t="1029" r="12278" b="11987"/>
          <a:stretch/>
        </p:blipFill>
        <p:spPr bwMode="auto">
          <a:xfrm>
            <a:off x="6270172" y="1143023"/>
            <a:ext cx="5646057" cy="533455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upload.wikimedia.org/wikipedia/commons/7/74/Brasil_Satellite.jpg">
            <a:extLst>
              <a:ext uri="{FF2B5EF4-FFF2-40B4-BE49-F238E27FC236}">
                <a16:creationId xmlns:a16="http://schemas.microsoft.com/office/drawing/2014/main" id="{E8B8C0CA-9260-4FFC-A3BE-08E4C02166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313" y="1143023"/>
            <a:ext cx="5646055" cy="5334550"/>
          </a:xfrm>
          <a:prstGeom prst="rect">
            <a:avLst/>
          </a:prstGeom>
          <a:noFill/>
          <a:extLst>
            <a:ext uri="{909E8E84-426E-40DD-AFC4-6F175D3DCCD1}">
              <a14:hiddenFill xmlns:a14="http://schemas.microsoft.com/office/drawing/2010/main">
                <a:solidFill>
                  <a:srgbClr val="FFFFFF"/>
                </a:solidFill>
              </a14:hiddenFill>
            </a:ext>
          </a:extLst>
        </p:spPr>
      </p:pic>
      <p:sp>
        <p:nvSpPr>
          <p:cNvPr id="7" name="CaixaDeTexto 6">
            <a:extLst>
              <a:ext uri="{FF2B5EF4-FFF2-40B4-BE49-F238E27FC236}">
                <a16:creationId xmlns:a16="http://schemas.microsoft.com/office/drawing/2014/main" id="{F03DBDB5-0138-4968-8353-C8F0105C64A6}"/>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BRAZIL</a:t>
            </a:r>
          </a:p>
        </p:txBody>
      </p:sp>
    </p:spTree>
    <p:extLst>
      <p:ext uri="{BB962C8B-B14F-4D97-AF65-F5344CB8AC3E}">
        <p14:creationId xmlns:p14="http://schemas.microsoft.com/office/powerpoint/2010/main" val="1758625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Figura2">
            <a:extLst>
              <a:ext uri="{FF2B5EF4-FFF2-40B4-BE49-F238E27FC236}">
                <a16:creationId xmlns:a16="http://schemas.microsoft.com/office/drawing/2014/main" id="{4B4837E3-BDC6-4BE2-A9B7-1148508FB943}"/>
              </a:ext>
            </a:extLst>
          </p:cNvPr>
          <p:cNvPicPr/>
          <p:nvPr/>
        </p:nvPicPr>
        <p:blipFill>
          <a:blip r:embed="rId2">
            <a:lum/>
            <a:alphaModFix/>
          </a:blip>
          <a:srcRect/>
          <a:stretch>
            <a:fillRect/>
          </a:stretch>
        </p:blipFill>
        <p:spPr>
          <a:xfrm>
            <a:off x="358890" y="1106356"/>
            <a:ext cx="5707551" cy="4777126"/>
          </a:xfrm>
          <a:prstGeom prst="rect">
            <a:avLst/>
          </a:prstGeom>
        </p:spPr>
      </p:pic>
      <p:pic>
        <p:nvPicPr>
          <p:cNvPr id="5" name="Figura3">
            <a:extLst>
              <a:ext uri="{FF2B5EF4-FFF2-40B4-BE49-F238E27FC236}">
                <a16:creationId xmlns:a16="http://schemas.microsoft.com/office/drawing/2014/main" id="{C8D47572-DB42-4FF8-B162-E83DEA272C1E}"/>
              </a:ext>
            </a:extLst>
          </p:cNvPr>
          <p:cNvPicPr/>
          <p:nvPr/>
        </p:nvPicPr>
        <p:blipFill>
          <a:blip r:embed="rId3">
            <a:lum/>
            <a:alphaModFix/>
          </a:blip>
          <a:srcRect/>
          <a:stretch>
            <a:fillRect/>
          </a:stretch>
        </p:blipFill>
        <p:spPr>
          <a:xfrm>
            <a:off x="6347792" y="1148560"/>
            <a:ext cx="5349072" cy="4709976"/>
          </a:xfrm>
          <a:prstGeom prst="rect">
            <a:avLst/>
          </a:prstGeom>
        </p:spPr>
      </p:pic>
    </p:spTree>
    <p:extLst>
      <p:ext uri="{BB962C8B-B14F-4D97-AF65-F5344CB8AC3E}">
        <p14:creationId xmlns:p14="http://schemas.microsoft.com/office/powerpoint/2010/main" val="42073670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ixaDeTexto 3">
            <a:extLst>
              <a:ext uri="{FF2B5EF4-FFF2-40B4-BE49-F238E27FC236}">
                <a16:creationId xmlns:a16="http://schemas.microsoft.com/office/drawing/2014/main" id="{F8C1AF84-7CD8-4CB6-9D64-B1220EDD5D59}"/>
              </a:ext>
            </a:extLst>
          </p:cNvPr>
          <p:cNvSpPr txBox="1"/>
          <p:nvPr/>
        </p:nvSpPr>
        <p:spPr>
          <a:xfrm>
            <a:off x="0" y="79515"/>
            <a:ext cx="12191999" cy="646331"/>
          </a:xfrm>
          <a:prstGeom prst="rect">
            <a:avLst/>
          </a:prstGeom>
          <a:noFill/>
        </p:spPr>
        <p:txBody>
          <a:bodyPr wrap="square" rtlCol="0">
            <a:spAutoFit/>
          </a:bodyPr>
          <a:lstStyle/>
          <a:p>
            <a:pPr algn="ctr"/>
            <a:r>
              <a:rPr lang="pt-PT"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Energy Matrix</a:t>
            </a:r>
            <a:endParaRPr lang="pt-BR" sz="3600" b="1" dirty="0">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Gráfico 5">
            <a:extLst>
              <a:ext uri="{FF2B5EF4-FFF2-40B4-BE49-F238E27FC236}">
                <a16:creationId xmlns:a16="http://schemas.microsoft.com/office/drawing/2014/main" id="{46E6E963-B8F0-46FC-A0EB-06C74204B660}"/>
              </a:ext>
            </a:extLst>
          </p:cNvPr>
          <p:cNvGraphicFramePr/>
          <p:nvPr>
            <p:extLst>
              <p:ext uri="{D42A27DB-BD31-4B8C-83A1-F6EECF244321}">
                <p14:modId xmlns:p14="http://schemas.microsoft.com/office/powerpoint/2010/main" val="1915563581"/>
              </p:ext>
            </p:extLst>
          </p:nvPr>
        </p:nvGraphicFramePr>
        <p:xfrm>
          <a:off x="811161" y="1364567"/>
          <a:ext cx="10063166" cy="52824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69607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Gráfico 7">
            <a:extLst>
              <a:ext uri="{FF2B5EF4-FFF2-40B4-BE49-F238E27FC236}">
                <a16:creationId xmlns:a16="http://schemas.microsoft.com/office/drawing/2014/main" id="{4F7F1CA0-75FC-4081-8A4F-C339348D57B9}"/>
              </a:ext>
            </a:extLst>
          </p:cNvPr>
          <p:cNvGraphicFramePr/>
          <p:nvPr>
            <p:extLst>
              <p:ext uri="{D42A27DB-BD31-4B8C-83A1-F6EECF244321}">
                <p14:modId xmlns:p14="http://schemas.microsoft.com/office/powerpoint/2010/main" val="3569363594"/>
              </p:ext>
            </p:extLst>
          </p:nvPr>
        </p:nvGraphicFramePr>
        <p:xfrm>
          <a:off x="370604" y="1007434"/>
          <a:ext cx="9062465" cy="5479366"/>
        </p:xfrm>
        <a:graphic>
          <a:graphicData uri="http://schemas.openxmlformats.org/drawingml/2006/chart">
            <c:chart xmlns:c="http://schemas.openxmlformats.org/drawingml/2006/chart" xmlns:r="http://schemas.openxmlformats.org/officeDocument/2006/relationships" r:id="rId3"/>
          </a:graphicData>
        </a:graphic>
      </p:graphicFrame>
      <p:sp>
        <p:nvSpPr>
          <p:cNvPr id="3" name="CaixaDeTexto 2">
            <a:extLst>
              <a:ext uri="{FF2B5EF4-FFF2-40B4-BE49-F238E27FC236}">
                <a16:creationId xmlns:a16="http://schemas.microsoft.com/office/drawing/2014/main" id="{C03863C1-1C5A-4518-BE2B-13A6E3EA69F8}"/>
              </a:ext>
            </a:extLst>
          </p:cNvPr>
          <p:cNvSpPr txBox="1"/>
          <p:nvPr/>
        </p:nvSpPr>
        <p:spPr>
          <a:xfrm>
            <a:off x="0" y="68712"/>
            <a:ext cx="12191999" cy="707886"/>
          </a:xfrm>
          <a:prstGeom prst="rect">
            <a:avLst/>
          </a:prstGeom>
          <a:noFill/>
        </p:spPr>
        <p:txBody>
          <a:bodyPr wrap="square" rtlCol="0">
            <a:spAutoFit/>
          </a:bodyPr>
          <a:lstStyle/>
          <a:p>
            <a:pPr algn="ctr"/>
            <a:r>
              <a:rPr lang="pt-PT" sz="4000" b="1" dirty="0">
                <a:ln>
                  <a:solidFill>
                    <a:schemeClr val="tx1"/>
                  </a:solidFill>
                </a:ln>
                <a:solidFill>
                  <a:schemeClr val="accent5">
                    <a:lumMod val="50000"/>
                  </a:schemeClr>
                </a:solidFill>
                <a:latin typeface="Verdana" panose="020B0604030504040204" pitchFamily="34" charset="0"/>
                <a:ea typeface="Verdana" panose="020B0604030504040204" pitchFamily="34" charset="0"/>
                <a:cs typeface="Verdana" panose="020B0604030504040204" pitchFamily="34" charset="0"/>
              </a:rPr>
              <a:t>PCDD/PCDF Emissions in Brazil</a:t>
            </a:r>
          </a:p>
        </p:txBody>
      </p:sp>
      <p:sp>
        <p:nvSpPr>
          <p:cNvPr id="4" name="CaixaDeTexto 3">
            <a:extLst>
              <a:ext uri="{FF2B5EF4-FFF2-40B4-BE49-F238E27FC236}">
                <a16:creationId xmlns:a16="http://schemas.microsoft.com/office/drawing/2014/main" id="{6FE3710C-6D10-4C4E-9D01-EA6A198FCA64}"/>
              </a:ext>
            </a:extLst>
          </p:cNvPr>
          <p:cNvSpPr txBox="1"/>
          <p:nvPr/>
        </p:nvSpPr>
        <p:spPr>
          <a:xfrm>
            <a:off x="8035519" y="6056562"/>
            <a:ext cx="4662842" cy="754694"/>
          </a:xfrm>
          <a:prstGeom prst="rect">
            <a:avLst/>
          </a:prstGeom>
          <a:noFill/>
        </p:spPr>
        <p:txBody>
          <a:bodyPr wrap="square" rtlCol="0">
            <a:spAutoFit/>
          </a:bodyPr>
          <a:lstStyle/>
          <a:p>
            <a:pPr>
              <a:lnSpc>
                <a:spcPct val="150000"/>
              </a:lnSpc>
              <a:buClr>
                <a:schemeClr val="accent5">
                  <a:lumMod val="50000"/>
                </a:schemeClr>
              </a:buClr>
            </a:pPr>
            <a:r>
              <a:rPr lang="pt-PT" sz="3200" b="1" dirty="0"/>
              <a:t>Total: </a:t>
            </a:r>
            <a:r>
              <a:rPr lang="pt-PT" sz="3200" dirty="0"/>
              <a:t>2,235</a:t>
            </a:r>
            <a:r>
              <a:rPr lang="pt-PT" sz="3200" b="1" dirty="0"/>
              <a:t> </a:t>
            </a:r>
            <a:r>
              <a:rPr lang="en-US" sz="3200" kern="150" dirty="0"/>
              <a:t>g TEQ/year</a:t>
            </a:r>
            <a:endParaRPr lang="pt-PT" sz="3200" dirty="0"/>
          </a:p>
        </p:txBody>
      </p:sp>
    </p:spTree>
    <p:extLst>
      <p:ext uri="{BB962C8B-B14F-4D97-AF65-F5344CB8AC3E}">
        <p14:creationId xmlns:p14="http://schemas.microsoft.com/office/powerpoint/2010/main" val="3127201935"/>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TotalTime>
  <Words>686</Words>
  <Application>Microsoft Office PowerPoint</Application>
  <PresentationFormat>Widescreen</PresentationFormat>
  <Paragraphs>223</Paragraphs>
  <Slides>18</Slides>
  <Notes>11</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18</vt:i4>
      </vt:variant>
    </vt:vector>
  </HeadingPairs>
  <TitlesOfParts>
    <vt:vector size="25" baseType="lpstr">
      <vt:lpstr>SimSun</vt:lpstr>
      <vt:lpstr>Arial</vt:lpstr>
      <vt:lpstr>Calibri</vt:lpstr>
      <vt:lpstr>Calibri Light</vt:lpstr>
      <vt:lpstr>Liberation Serif</vt:lpstr>
      <vt:lpstr>Verdana</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Vitor</dc:creator>
  <cp:lastModifiedBy>Vitor</cp:lastModifiedBy>
  <cp:revision>55</cp:revision>
  <dcterms:created xsi:type="dcterms:W3CDTF">2017-10-01T13:02:47Z</dcterms:created>
  <dcterms:modified xsi:type="dcterms:W3CDTF">2017-10-18T02:32:07Z</dcterms:modified>
</cp:coreProperties>
</file>